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59" r:id="rId6"/>
    <p:sldId id="275" r:id="rId7"/>
    <p:sldId id="274" r:id="rId8"/>
    <p:sldId id="278" r:id="rId9"/>
    <p:sldId id="264" r:id="rId10"/>
    <p:sldId id="262" r:id="rId11"/>
    <p:sldId id="280" r:id="rId12"/>
    <p:sldId id="281" r:id="rId13"/>
    <p:sldId id="279" r:id="rId14"/>
    <p:sldId id="282" r:id="rId15"/>
    <p:sldId id="283" r:id="rId16"/>
    <p:sldId id="284" r:id="rId17"/>
    <p:sldId id="260" r:id="rId18"/>
    <p:sldId id="285" r:id="rId19"/>
    <p:sldId id="266" r:id="rId20"/>
    <p:sldId id="277" r:id="rId21"/>
    <p:sldId id="263" r:id="rId22"/>
    <p:sldId id="265" r:id="rId23"/>
    <p:sldId id="267" r:id="rId24"/>
    <p:sldId id="273" r:id="rId25"/>
    <p:sldId id="269" r:id="rId26"/>
    <p:sldId id="270" r:id="rId27"/>
    <p:sldId id="271" r:id="rId28"/>
    <p:sldId id="272" r:id="rId29"/>
  </p:sldIdLst>
  <p:sldSz cx="18288000" cy="10287000"/>
  <p:notesSz cx="6858000" cy="9144000"/>
  <p:embeddedFontLst>
    <p:embeddedFont>
      <p:font typeface="Muli Bold" panose="020B0604020202020204" charset="0"/>
      <p:regular r:id="rId30"/>
    </p:embeddedFont>
    <p:embeddedFont>
      <p:font typeface="Muli Regular Bold" panose="020B0604020202020204" charset="0"/>
      <p:regular r:id="rId31"/>
    </p:embeddedFont>
    <p:embeddedFont>
      <p:font typeface="Calibri" panose="020F0502020204030204" pitchFamily="34" charset="0"/>
      <p:regular r:id="rId32"/>
      <p:bold r:id="rId33"/>
      <p:italic r:id="rId34"/>
      <p:boldItalic r:id="rId35"/>
    </p:embeddedFont>
    <p:embeddedFont>
      <p:font typeface="Muli Regular" panose="020B0604020202020204" charset="0"/>
      <p:regular r:id="rId36"/>
    </p:embeddedFont>
    <p:embeddedFont>
      <p:font typeface="Muli Bold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F714D-759E-4C1D-881D-20D9DC230FD8}">
          <p14:sldIdLst>
            <p14:sldId id="256"/>
            <p14:sldId id="261"/>
            <p14:sldId id="257"/>
            <p14:sldId id="258"/>
            <p14:sldId id="259"/>
            <p14:sldId id="275"/>
            <p14:sldId id="274"/>
            <p14:sldId id="278"/>
          </p14:sldIdLst>
        </p14:section>
        <p14:section name="Phân ngưỡng ảnh" id="{4116AF9E-6624-4D28-905E-54E9686C5532}">
          <p14:sldIdLst>
            <p14:sldId id="264"/>
            <p14:sldId id="262"/>
          </p14:sldIdLst>
        </p14:section>
        <p14:section name="Ngưỡng đơn" id="{FF0A3136-4D3E-4D88-AED0-36DB64FBC040}">
          <p14:sldIdLst>
            <p14:sldId id="280"/>
          </p14:sldIdLst>
        </p14:section>
        <p14:section name="So sánh" id="{10214F03-441B-4388-90A8-AF719685C7F0}">
          <p14:sldIdLst>
            <p14:sldId id="281"/>
          </p14:sldIdLst>
        </p14:section>
        <p14:section name="Ngưỡng kép" id="{D989C16B-BE07-460E-BFD8-74FB097B13F2}">
          <p14:sldIdLst>
            <p14:sldId id="279"/>
          </p14:sldIdLst>
        </p14:section>
        <p14:section name="Ngưỡng cục bộ" id="{5E624CA3-4536-4F77-B99C-E7C4523AF097}">
          <p14:sldIdLst>
            <p14:sldId id="282"/>
          </p14:sldIdLst>
        </p14:section>
        <p14:section name="Ngưỡng toàn cục" id="{1CFE217F-9F15-45FA-A2A9-4D4FC23C0FB0}">
          <p14:sldIdLst>
            <p14:sldId id="283"/>
          </p14:sldIdLst>
        </p14:section>
        <p14:section name="Tác động" id="{C7EE85D4-E070-4D32-809B-DB1368939302}">
          <p14:sldIdLst>
            <p14:sldId id="284"/>
          </p14:sldIdLst>
        </p14:section>
        <p14:section name="Kết thúc" id="{2E02CE29-F56F-4C51-9DBC-7FC875548926}">
          <p14:sldIdLst>
            <p14:sldId id="260"/>
            <p14:sldId id="285"/>
            <p14:sldId id="266"/>
            <p14:sldId id="277"/>
            <p14:sldId id="263"/>
            <p14:sldId id="265"/>
            <p14:sldId id="267"/>
            <p14:sldId id="273"/>
            <p14:sldId id="269"/>
            <p14:sldId id="270"/>
            <p14:sldId id="271"/>
            <p14:sldId id="272"/>
          </p14:sldIdLst>
        </p14:section>
      </p14:sectionLst>
    </p:ext>
    <p:ext uri="{EFAFB233-063F-42B5-8137-9DF3F51BA10A}">
      <p15:sldGuideLst xmlns:p15="http://schemas.microsoft.com/office/powerpoint/2012/main">
        <p15:guide id="1" orient="horz" pos="2232"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4E473"/>
    <a:srgbClr val="004651"/>
    <a:srgbClr val="00A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4622" autoAdjust="0"/>
  </p:normalViewPr>
  <p:slideViewPr>
    <p:cSldViewPr>
      <p:cViewPr>
        <p:scale>
          <a:sx n="33" d="100"/>
          <a:sy n="33" d="100"/>
        </p:scale>
        <p:origin x="2117" y="859"/>
      </p:cViewPr>
      <p:guideLst>
        <p:guide orient="horz" pos="2232"/>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9" Type="http://schemas.openxmlformats.org/officeDocument/2006/relationships/image" Target="../media/image48.svg"/><Relationship Id="rId3" Type="http://schemas.openxmlformats.org/officeDocument/2006/relationships/image" Target="../media/image2.png"/><Relationship Id="rId12"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11" Type="http://schemas.openxmlformats.org/officeDocument/2006/relationships/image" Target="../media/image20.svg"/></Relationships>
</file>

<file path=ppt/slides/_rels/slide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20.jpe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3" Type="http://schemas.openxmlformats.org/officeDocument/2006/relationships/image" Target="../media/image22.svg"/><Relationship Id="rId18" Type="http://schemas.openxmlformats.org/officeDocument/2006/relationships/image" Target="../media/image30.png"/><Relationship Id="rId26" Type="http://schemas.openxmlformats.org/officeDocument/2006/relationships/image" Target="../media/image34.png"/><Relationship Id="rId39" Type="http://schemas.openxmlformats.org/officeDocument/2006/relationships/image" Target="../media/image48.svg"/><Relationship Id="rId21" Type="http://schemas.openxmlformats.org/officeDocument/2006/relationships/image" Target="../media/image30.svg"/><Relationship Id="rId34" Type="http://schemas.openxmlformats.org/officeDocument/2006/relationships/image" Target="../media/image38.png"/><Relationship Id="rId42" Type="http://schemas.openxmlformats.org/officeDocument/2006/relationships/image" Target="../media/image42.png"/><Relationship Id="rId47" Type="http://schemas.openxmlformats.org/officeDocument/2006/relationships/image" Target="../media/image56.svg"/><Relationship Id="rId50" Type="http://schemas.openxmlformats.org/officeDocument/2006/relationships/image" Target="../media/image46.png"/><Relationship Id="rId7" Type="http://schemas.openxmlformats.org/officeDocument/2006/relationships/image" Target="../media/image16.svg"/><Relationship Id="rId2" Type="http://schemas.openxmlformats.org/officeDocument/2006/relationships/image" Target="../media/image22.png"/><Relationship Id="rId16" Type="http://schemas.openxmlformats.org/officeDocument/2006/relationships/image" Target="../media/image29.png"/><Relationship Id="rId29" Type="http://schemas.openxmlformats.org/officeDocument/2006/relationships/image" Target="../media/image38.svg"/><Relationship Id="rId11" Type="http://schemas.openxmlformats.org/officeDocument/2006/relationships/image" Target="../media/image20.svg"/><Relationship Id="rId24" Type="http://schemas.openxmlformats.org/officeDocument/2006/relationships/image" Target="../media/image33.png"/><Relationship Id="rId32" Type="http://schemas.openxmlformats.org/officeDocument/2006/relationships/image" Target="../media/image37.png"/><Relationship Id="rId37" Type="http://schemas.openxmlformats.org/officeDocument/2006/relationships/image" Target="../media/image46.svg"/><Relationship Id="rId40" Type="http://schemas.openxmlformats.org/officeDocument/2006/relationships/image" Target="../media/image41.png"/><Relationship Id="rId45" Type="http://schemas.openxmlformats.org/officeDocument/2006/relationships/image" Target="../media/image54.sv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28" Type="http://schemas.openxmlformats.org/officeDocument/2006/relationships/image" Target="../media/image35.png"/><Relationship Id="rId36" Type="http://schemas.openxmlformats.org/officeDocument/2006/relationships/image" Target="../media/image39.png"/><Relationship Id="rId49" Type="http://schemas.openxmlformats.org/officeDocument/2006/relationships/image" Target="../media/image58.svg"/><Relationship Id="rId10" Type="http://schemas.openxmlformats.org/officeDocument/2006/relationships/image" Target="../media/image26.png"/><Relationship Id="rId19" Type="http://schemas.openxmlformats.org/officeDocument/2006/relationships/image" Target="../media/image28.svg"/><Relationship Id="rId31" Type="http://schemas.openxmlformats.org/officeDocument/2006/relationships/image" Target="../media/image40.svg"/><Relationship Id="rId44" Type="http://schemas.openxmlformats.org/officeDocument/2006/relationships/image" Target="../media/image43.png"/><Relationship Id="rId4" Type="http://schemas.openxmlformats.org/officeDocument/2006/relationships/image" Target="../media/image23.png"/><Relationship Id="rId9" Type="http://schemas.openxmlformats.org/officeDocument/2006/relationships/image" Target="../media/image18.svg"/><Relationship Id="rId14" Type="http://schemas.openxmlformats.org/officeDocument/2006/relationships/image" Target="../media/image28.png"/><Relationship Id="rId22" Type="http://schemas.openxmlformats.org/officeDocument/2006/relationships/image" Target="../media/image32.png"/><Relationship Id="rId27" Type="http://schemas.openxmlformats.org/officeDocument/2006/relationships/image" Target="../media/image36.svg"/><Relationship Id="rId30" Type="http://schemas.openxmlformats.org/officeDocument/2006/relationships/image" Target="../media/image36.png"/><Relationship Id="rId35" Type="http://schemas.openxmlformats.org/officeDocument/2006/relationships/image" Target="../media/image44.svg"/><Relationship Id="rId43" Type="http://schemas.openxmlformats.org/officeDocument/2006/relationships/image" Target="../media/image52.svg"/><Relationship Id="rId48" Type="http://schemas.openxmlformats.org/officeDocument/2006/relationships/image" Target="../media/image45.png"/><Relationship Id="rId8" Type="http://schemas.openxmlformats.org/officeDocument/2006/relationships/image" Target="../media/image25.png"/><Relationship Id="rId51" Type="http://schemas.openxmlformats.org/officeDocument/2006/relationships/image" Target="../media/image60.svg"/><Relationship Id="rId3" Type="http://schemas.openxmlformats.org/officeDocument/2006/relationships/image" Target="../media/image12.svg"/><Relationship Id="rId12" Type="http://schemas.openxmlformats.org/officeDocument/2006/relationships/image" Target="../media/image27.png"/><Relationship Id="rId17" Type="http://schemas.openxmlformats.org/officeDocument/2006/relationships/image" Target="../media/image26.svg"/><Relationship Id="rId25" Type="http://schemas.openxmlformats.org/officeDocument/2006/relationships/image" Target="../media/image34.svg"/><Relationship Id="rId33" Type="http://schemas.openxmlformats.org/officeDocument/2006/relationships/image" Target="../media/image42.svg"/><Relationship Id="rId38" Type="http://schemas.openxmlformats.org/officeDocument/2006/relationships/image" Target="../media/image40.png"/><Relationship Id="rId46" Type="http://schemas.openxmlformats.org/officeDocument/2006/relationships/image" Target="../media/image44.png"/><Relationship Id="rId20" Type="http://schemas.openxmlformats.org/officeDocument/2006/relationships/image" Target="../media/image31.png"/><Relationship Id="rId41"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65993"/>
            <a:ext cx="11437054" cy="4385851"/>
            <a:chOff x="0" y="172720"/>
            <a:chExt cx="15249406" cy="5847800"/>
          </a:xfrm>
        </p:grpSpPr>
        <p:sp>
          <p:nvSpPr>
            <p:cNvPr id="3" name="TextBox 3"/>
            <p:cNvSpPr txBox="1"/>
            <p:nvPr/>
          </p:nvSpPr>
          <p:spPr>
            <a:xfrm>
              <a:off x="0" y="172720"/>
              <a:ext cx="15249406" cy="1987040"/>
            </a:xfrm>
            <a:prstGeom prst="rect">
              <a:avLst/>
            </a:prstGeom>
          </p:spPr>
          <p:txBody>
            <a:bodyPr lIns="0" tIns="0" rIns="0" bIns="0" rtlCol="0" anchor="t">
              <a:spAutoFit/>
            </a:bodyPr>
            <a:lstStyle/>
            <a:p>
              <a:pPr>
                <a:lnSpc>
                  <a:spcPts val="13229"/>
                </a:lnSpc>
              </a:pPr>
              <a:r>
                <a:rPr lang="en-US" sz="7200" spc="-103" dirty="0" smtClean="0">
                  <a:solidFill>
                    <a:srgbClr val="000000"/>
                  </a:solidFill>
                  <a:latin typeface="Muli Bold"/>
                </a:rPr>
                <a:t>BÀI BÁO CÁO: XỬ LÝ ẢNH</a:t>
              </a:r>
              <a:endParaRPr lang="en-US" sz="7200" spc="-103" dirty="0">
                <a:solidFill>
                  <a:srgbClr val="000000"/>
                </a:solidFill>
                <a:latin typeface="Muli Bold"/>
              </a:endParaRPr>
            </a:p>
          </p:txBody>
        </p:sp>
        <p:sp>
          <p:nvSpPr>
            <p:cNvPr id="4" name="TextBox 4"/>
            <p:cNvSpPr txBox="1"/>
            <p:nvPr/>
          </p:nvSpPr>
          <p:spPr>
            <a:xfrm>
              <a:off x="0" y="5215855"/>
              <a:ext cx="15249406" cy="804665"/>
            </a:xfrm>
            <a:prstGeom prst="rect">
              <a:avLst/>
            </a:prstGeom>
          </p:spPr>
          <p:txBody>
            <a:bodyPr lIns="0" tIns="0" rIns="0" bIns="0" rtlCol="0" anchor="t">
              <a:spAutoFit/>
            </a:bodyPr>
            <a:lstStyle/>
            <a:p>
              <a:pPr>
                <a:lnSpc>
                  <a:spcPts val="5039"/>
                </a:lnSpc>
              </a:pPr>
              <a:endParaRPr lang="en-US" sz="4000" dirty="0">
                <a:solidFill>
                  <a:srgbClr val="000000"/>
                </a:solidFill>
                <a:latin typeface="Muli Regular"/>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9" name="Group 18"/>
          <p:cNvGrpSpPr/>
          <p:nvPr/>
        </p:nvGrpSpPr>
        <p:grpSpPr>
          <a:xfrm>
            <a:off x="914400" y="800100"/>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18" name="Rectangle 17"/>
          <p:cNvSpPr/>
          <p:nvPr/>
        </p:nvSpPr>
        <p:spPr>
          <a:xfrm>
            <a:off x="219652" y="5316448"/>
            <a:ext cx="14002551" cy="733534"/>
          </a:xfrm>
          <a:prstGeom prst="rect">
            <a:avLst/>
          </a:prstGeom>
        </p:spPr>
        <p:txBody>
          <a:bodyPr wrap="none">
            <a:spAutoFit/>
          </a:bodyPr>
          <a:lstStyle/>
          <a:p>
            <a:pPr>
              <a:lnSpc>
                <a:spcPts val="5039"/>
              </a:lnSpc>
            </a:pPr>
            <a:r>
              <a:rPr lang="en-US" sz="4800" dirty="0" err="1">
                <a:solidFill>
                  <a:srgbClr val="000000"/>
                </a:solidFill>
                <a:latin typeface="Muli Regular"/>
              </a:rPr>
              <a:t>Chủ</a:t>
            </a:r>
            <a:r>
              <a:rPr lang="en-US" sz="4800" dirty="0">
                <a:solidFill>
                  <a:srgbClr val="000000"/>
                </a:solidFill>
                <a:latin typeface="Muli Regular"/>
              </a:rPr>
              <a:t> </a:t>
            </a:r>
            <a:r>
              <a:rPr lang="en-US" sz="4800" dirty="0" err="1">
                <a:solidFill>
                  <a:srgbClr val="000000"/>
                </a:solidFill>
                <a:latin typeface="Muli Regular"/>
              </a:rPr>
              <a:t>đề</a:t>
            </a:r>
            <a:r>
              <a:rPr lang="en-US" sz="4800" dirty="0">
                <a:solidFill>
                  <a:srgbClr val="000000"/>
                </a:solidFill>
                <a:latin typeface="Muli Regular"/>
              </a:rPr>
              <a:t> 10: PHÂN ĐOẠN DỰA TRÊN CƯỜNG ĐỘ</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9" name="TextBox 9"/>
          <p:cNvSpPr txBox="1"/>
          <p:nvPr/>
        </p:nvSpPr>
        <p:spPr>
          <a:xfrm>
            <a:off x="2850584" y="717564"/>
            <a:ext cx="4000500" cy="859210"/>
          </a:xfrm>
          <a:prstGeom prst="rect">
            <a:avLst/>
          </a:prstGeom>
        </p:spPr>
        <p:txBody>
          <a:bodyPr wrap="square" lIns="0" tIns="0" rIns="0" bIns="0" rtlCol="0" anchor="t">
            <a:spAutoFit/>
          </a:bodyPr>
          <a:lstStyle/>
          <a:p>
            <a:pPr marL="0" lvl="0" indent="0">
              <a:lnSpc>
                <a:spcPts val="6727"/>
              </a:lnSpc>
              <a:spcBef>
                <a:spcPct val="0"/>
              </a:spcBef>
            </a:pPr>
            <a:r>
              <a:rPr lang="en-US" sz="4000" spc="-51" dirty="0" err="1" smtClean="0">
                <a:solidFill>
                  <a:srgbClr val="000000"/>
                </a:solidFill>
                <a:latin typeface="Times New Roman" panose="02020603050405020304" pitchFamily="18" charset="0"/>
                <a:cs typeface="Times New Roman" panose="02020603050405020304" pitchFamily="18" charset="0"/>
              </a:rPr>
              <a:t>Phân</a:t>
            </a:r>
            <a:r>
              <a:rPr lang="en-US" sz="4000" spc="-51" dirty="0" smtClean="0">
                <a:solidFill>
                  <a:srgbClr val="000000"/>
                </a:solidFill>
                <a:latin typeface="Times New Roman" panose="02020603050405020304" pitchFamily="18" charset="0"/>
                <a:cs typeface="Times New Roman" panose="02020603050405020304" pitchFamily="18" charset="0"/>
              </a:rPr>
              <a:t> </a:t>
            </a:r>
            <a:r>
              <a:rPr lang="en-US" sz="4000" spc="-51" dirty="0" err="1" smtClean="0">
                <a:solidFill>
                  <a:srgbClr val="000000"/>
                </a:solidFill>
                <a:latin typeface="Times New Roman" panose="02020603050405020304" pitchFamily="18" charset="0"/>
                <a:cs typeface="Times New Roman" panose="02020603050405020304" pitchFamily="18" charset="0"/>
              </a:rPr>
              <a:t>ngưỡng</a:t>
            </a:r>
            <a:r>
              <a:rPr lang="en-US" sz="4000" spc="-51" dirty="0" smtClean="0">
                <a:solidFill>
                  <a:srgbClr val="000000"/>
                </a:solidFill>
                <a:latin typeface="Times New Roman" panose="02020603050405020304" pitchFamily="18" charset="0"/>
                <a:cs typeface="Times New Roman" panose="02020603050405020304" pitchFamily="18" charset="0"/>
              </a:rPr>
              <a:t> </a:t>
            </a:r>
            <a:r>
              <a:rPr lang="en-US" sz="4000" spc="-51" dirty="0" err="1" smtClean="0">
                <a:solidFill>
                  <a:srgbClr val="000000"/>
                </a:solidFill>
                <a:latin typeface="Times New Roman" panose="02020603050405020304" pitchFamily="18" charset="0"/>
                <a:cs typeface="Times New Roman" panose="02020603050405020304" pitchFamily="18" charset="0"/>
              </a:rPr>
              <a:t>ảnh</a:t>
            </a:r>
            <a:endParaRPr lang="en-US" sz="4000" spc="-51" dirty="0">
              <a:solidFill>
                <a:srgbClr val="000000"/>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19202400" y="8706310"/>
            <a:ext cx="5038322" cy="4873129"/>
          </a:xfrm>
          <a:prstGeom prst="rect">
            <a:avLst/>
          </a:prstGeom>
        </p:spPr>
        <p:txBody>
          <a:bodyPr lIns="0" tIns="0" rIns="0" bIns="0" rtlCol="0" anchor="t">
            <a:spAutoFit/>
          </a:bodyPr>
          <a:lstStyle/>
          <a:p>
            <a:pPr marL="426402" lvl="1" indent="-213201">
              <a:lnSpc>
                <a:spcPts val="2764"/>
              </a:lnSpc>
              <a:buFont typeface="Arial"/>
              <a:buChar char="•"/>
            </a:pPr>
            <a:r>
              <a:rPr lang="en-US" sz="1974" dirty="0" err="1" smtClean="0">
                <a:latin typeface="Muli Regular"/>
              </a:rPr>
              <a:t>Phân</a:t>
            </a:r>
            <a:r>
              <a:rPr lang="en-US" sz="1974" dirty="0" smtClean="0">
                <a:latin typeface="Muli Regular"/>
              </a:rPr>
              <a:t> </a:t>
            </a:r>
            <a:r>
              <a:rPr lang="en-US" sz="1974" dirty="0" err="1" smtClean="0">
                <a:latin typeface="Muli Regular"/>
              </a:rPr>
              <a:t>ngưỡng</a:t>
            </a:r>
            <a:r>
              <a:rPr lang="en-US" sz="1974" dirty="0" smtClean="0">
                <a:latin typeface="Muli Regular"/>
              </a:rPr>
              <a:t> Otsu</a:t>
            </a:r>
          </a:p>
          <a:p>
            <a:r>
              <a:rPr lang="en-US" dirty="0"/>
              <a:t>% Load </a:t>
            </a:r>
            <a:r>
              <a:rPr lang="en-US" dirty="0" err="1"/>
              <a:t>ảnh</a:t>
            </a:r>
            <a:endParaRPr lang="en-US" sz="2400" dirty="0"/>
          </a:p>
          <a:p>
            <a:r>
              <a:rPr lang="en-US" dirty="0" err="1"/>
              <a:t>img</a:t>
            </a:r>
            <a:r>
              <a:rPr lang="en-US" dirty="0"/>
              <a:t> = </a:t>
            </a:r>
            <a:r>
              <a:rPr lang="en-US" dirty="0" err="1"/>
              <a:t>imread</a:t>
            </a:r>
            <a:r>
              <a:rPr lang="en-US" dirty="0"/>
              <a:t>('2.jpg');</a:t>
            </a:r>
            <a:endParaRPr lang="en-US" sz="2400" dirty="0"/>
          </a:p>
          <a:p>
            <a:r>
              <a:rPr lang="en-US" dirty="0"/>
              <a:t> </a:t>
            </a:r>
            <a:endParaRPr lang="en-US" sz="2400" dirty="0"/>
          </a:p>
          <a:p>
            <a:r>
              <a:rPr lang="en-US" dirty="0"/>
              <a:t>% </a:t>
            </a:r>
            <a:r>
              <a:rPr lang="en-US" dirty="0" err="1"/>
              <a:t>Chuyển</a:t>
            </a:r>
            <a:r>
              <a:rPr lang="en-US" dirty="0"/>
              <a:t> </a:t>
            </a:r>
            <a:r>
              <a:rPr lang="en-US" dirty="0" err="1"/>
              <a:t>đổi</a:t>
            </a:r>
            <a:r>
              <a:rPr lang="en-US" dirty="0"/>
              <a:t> </a:t>
            </a:r>
            <a:r>
              <a:rPr lang="en-US" dirty="0" err="1"/>
              <a:t>ảnh</a:t>
            </a:r>
            <a:r>
              <a:rPr lang="en-US" dirty="0"/>
              <a:t> sang </a:t>
            </a:r>
            <a:r>
              <a:rPr lang="en-US" dirty="0" err="1"/>
              <a:t>ảnh</a:t>
            </a:r>
            <a:r>
              <a:rPr lang="en-US" dirty="0"/>
              <a:t> grayscale</a:t>
            </a:r>
            <a:endParaRPr lang="en-US" sz="2400" dirty="0"/>
          </a:p>
          <a:p>
            <a:r>
              <a:rPr lang="en-US" dirty="0" err="1"/>
              <a:t>gray_img</a:t>
            </a:r>
            <a:r>
              <a:rPr lang="en-US" dirty="0"/>
              <a:t> = rgb2gray(</a:t>
            </a:r>
            <a:r>
              <a:rPr lang="en-US" dirty="0" err="1"/>
              <a:t>img</a:t>
            </a:r>
            <a:r>
              <a:rPr lang="en-US" dirty="0"/>
              <a:t>);</a:t>
            </a:r>
            <a:endParaRPr lang="en-US" sz="2400" dirty="0"/>
          </a:p>
          <a:p>
            <a:r>
              <a:rPr lang="en-US" dirty="0"/>
              <a:t> </a:t>
            </a:r>
            <a:endParaRPr lang="en-US" sz="2400" dirty="0"/>
          </a:p>
          <a:p>
            <a:r>
              <a:rPr lang="en-US" dirty="0"/>
              <a:t>% </a:t>
            </a:r>
            <a:r>
              <a:rPr lang="en-US" dirty="0" err="1"/>
              <a:t>Áp</a:t>
            </a:r>
            <a:r>
              <a:rPr lang="en-US" dirty="0"/>
              <a:t> </a:t>
            </a:r>
            <a:r>
              <a:rPr lang="en-US" dirty="0" err="1"/>
              <a:t>dụng</a:t>
            </a:r>
            <a:r>
              <a:rPr lang="en-US" dirty="0"/>
              <a:t> </a:t>
            </a:r>
            <a:r>
              <a:rPr lang="en-US" dirty="0" err="1"/>
              <a:t>phân</a:t>
            </a:r>
            <a:r>
              <a:rPr lang="en-US" dirty="0"/>
              <a:t> </a:t>
            </a:r>
            <a:r>
              <a:rPr lang="en-US" dirty="0" err="1"/>
              <a:t>ngưỡng</a:t>
            </a:r>
            <a:r>
              <a:rPr lang="en-US" dirty="0"/>
              <a:t> Otsu</a:t>
            </a:r>
            <a:endParaRPr lang="en-US" sz="2400" dirty="0"/>
          </a:p>
          <a:p>
            <a:r>
              <a:rPr lang="en-US" dirty="0"/>
              <a:t>threshold = </a:t>
            </a:r>
            <a:r>
              <a:rPr lang="en-US" dirty="0" err="1"/>
              <a:t>graythresh</a:t>
            </a:r>
            <a:r>
              <a:rPr lang="en-US" dirty="0"/>
              <a:t>(</a:t>
            </a:r>
            <a:r>
              <a:rPr lang="en-US" dirty="0" err="1"/>
              <a:t>gray_img</a:t>
            </a:r>
            <a:r>
              <a:rPr lang="en-US" dirty="0"/>
              <a:t>);</a:t>
            </a:r>
            <a:endParaRPr lang="en-US" sz="2400" dirty="0"/>
          </a:p>
          <a:p>
            <a:r>
              <a:rPr lang="en-US" dirty="0" err="1"/>
              <a:t>bin_img</a:t>
            </a:r>
            <a:r>
              <a:rPr lang="en-US" dirty="0"/>
              <a:t> = </a:t>
            </a:r>
            <a:r>
              <a:rPr lang="en-US" dirty="0" err="1"/>
              <a:t>imbinarize</a:t>
            </a:r>
            <a:r>
              <a:rPr lang="en-US" dirty="0"/>
              <a:t>(</a:t>
            </a:r>
            <a:r>
              <a:rPr lang="en-US" dirty="0" err="1"/>
              <a:t>gray_img</a:t>
            </a:r>
            <a:r>
              <a:rPr lang="en-US" dirty="0"/>
              <a:t>, threshold);</a:t>
            </a:r>
            <a:endParaRPr lang="en-US" sz="2400" dirty="0"/>
          </a:p>
          <a:p>
            <a:r>
              <a:rPr lang="en-US" dirty="0"/>
              <a:t> </a:t>
            </a:r>
            <a:endParaRPr lang="en-US" sz="2400" dirty="0"/>
          </a:p>
          <a:p>
            <a:r>
              <a:rPr lang="en-US" dirty="0"/>
              <a:t>% </a:t>
            </a:r>
            <a:r>
              <a:rPr lang="en-US" dirty="0" err="1"/>
              <a:t>Hiển</a:t>
            </a:r>
            <a:r>
              <a:rPr lang="en-US" dirty="0"/>
              <a:t> </a:t>
            </a:r>
            <a:r>
              <a:rPr lang="en-US" dirty="0" err="1"/>
              <a:t>thị</a:t>
            </a:r>
            <a:r>
              <a:rPr lang="en-US" dirty="0"/>
              <a:t> </a:t>
            </a:r>
            <a:r>
              <a:rPr lang="en-US" dirty="0" err="1"/>
              <a:t>ảnh</a:t>
            </a:r>
            <a:r>
              <a:rPr lang="en-US" dirty="0"/>
              <a:t> </a:t>
            </a:r>
            <a:r>
              <a:rPr lang="en-US" dirty="0" err="1"/>
              <a:t>gốc</a:t>
            </a:r>
            <a:r>
              <a:rPr lang="en-US" dirty="0"/>
              <a:t> </a:t>
            </a:r>
            <a:r>
              <a:rPr lang="en-US" dirty="0" err="1"/>
              <a:t>và</a:t>
            </a:r>
            <a:r>
              <a:rPr lang="en-US" dirty="0"/>
              <a:t> </a:t>
            </a:r>
            <a:r>
              <a:rPr lang="en-US" dirty="0" err="1"/>
              <a:t>ảnh</a:t>
            </a:r>
            <a:r>
              <a:rPr lang="en-US" dirty="0"/>
              <a:t> </a:t>
            </a:r>
            <a:r>
              <a:rPr lang="en-US" dirty="0" err="1"/>
              <a:t>nhị</a:t>
            </a:r>
            <a:r>
              <a:rPr lang="en-US" dirty="0"/>
              <a:t> </a:t>
            </a:r>
            <a:r>
              <a:rPr lang="en-US" dirty="0" err="1"/>
              <a:t>phân</a:t>
            </a:r>
            <a:endParaRPr lang="en-US" sz="2400" dirty="0"/>
          </a:p>
          <a:p>
            <a:r>
              <a:rPr lang="en-US" dirty="0"/>
              <a:t>subplot(1,2,1), </a:t>
            </a:r>
            <a:r>
              <a:rPr lang="en-US" dirty="0" err="1"/>
              <a:t>imshow</a:t>
            </a:r>
            <a:r>
              <a:rPr lang="en-US" dirty="0"/>
              <a:t>(</a:t>
            </a:r>
            <a:r>
              <a:rPr lang="en-US" dirty="0" err="1"/>
              <a:t>gray_img</a:t>
            </a:r>
            <a:r>
              <a:rPr lang="en-US" dirty="0"/>
              <a:t>);</a:t>
            </a:r>
            <a:endParaRPr lang="en-US" sz="2400" dirty="0"/>
          </a:p>
          <a:p>
            <a:r>
              <a:rPr lang="en-US" dirty="0"/>
              <a:t>title('Original Image');</a:t>
            </a:r>
            <a:endParaRPr lang="en-US" sz="2400" dirty="0"/>
          </a:p>
          <a:p>
            <a:r>
              <a:rPr lang="en-US" dirty="0"/>
              <a:t>subplot(1,2,2), </a:t>
            </a:r>
            <a:r>
              <a:rPr lang="en-US" dirty="0" err="1"/>
              <a:t>imshow</a:t>
            </a:r>
            <a:r>
              <a:rPr lang="en-US" dirty="0"/>
              <a:t>(</a:t>
            </a:r>
            <a:r>
              <a:rPr lang="en-US" dirty="0" err="1"/>
              <a:t>bin_img</a:t>
            </a:r>
            <a:r>
              <a:rPr lang="en-US" dirty="0"/>
              <a:t>);</a:t>
            </a:r>
            <a:endParaRPr lang="en-US" sz="2400" dirty="0"/>
          </a:p>
          <a:p>
            <a:r>
              <a:rPr lang="en-US" dirty="0"/>
              <a:t>title('Otsu </a:t>
            </a:r>
            <a:r>
              <a:rPr lang="en-US" dirty="0" err="1"/>
              <a:t>Thresholded</a:t>
            </a:r>
            <a:r>
              <a:rPr lang="en-US" dirty="0"/>
              <a:t> Image');</a:t>
            </a:r>
            <a:endParaRPr lang="en-US" sz="2400" dirty="0"/>
          </a:p>
          <a:p>
            <a:pPr marL="426402" lvl="1" indent="-213201">
              <a:lnSpc>
                <a:spcPts val="2764"/>
              </a:lnSpc>
              <a:buFont typeface="Arial"/>
              <a:buChar char="•"/>
            </a:pPr>
            <a:endParaRPr lang="en-US" sz="1974" dirty="0">
              <a:latin typeface="Muli Regular"/>
            </a:endParaRPr>
          </a:p>
        </p:txBody>
      </p:sp>
      <p:sp>
        <p:nvSpPr>
          <p:cNvPr id="14" name="TextBox 14"/>
          <p:cNvSpPr txBox="1"/>
          <p:nvPr/>
        </p:nvSpPr>
        <p:spPr>
          <a:xfrm>
            <a:off x="2489652" y="8423052"/>
            <a:ext cx="5054148" cy="359073"/>
          </a:xfrm>
          <a:prstGeom prst="rect">
            <a:avLst/>
          </a:prstGeom>
        </p:spPr>
        <p:txBody>
          <a:bodyPr lIns="0" tIns="0" rIns="0" bIns="0" rtlCol="0" anchor="t">
            <a:spAutoFit/>
          </a:bodyPr>
          <a:lstStyle/>
          <a:p>
            <a:pPr marL="426402" lvl="1" indent="-213201">
              <a:lnSpc>
                <a:spcPts val="2764"/>
              </a:lnSpc>
              <a:buFont typeface="Arial"/>
              <a:buChar char="•"/>
            </a:pPr>
            <a:r>
              <a:rPr lang="en-US" sz="3200" dirty="0" err="1" smtClean="0">
                <a:solidFill>
                  <a:schemeClr val="bg1"/>
                </a:solidFill>
                <a:latin typeface="Times New Roman" panose="02020603050405020304" pitchFamily="18" charset="0"/>
                <a:cs typeface="Times New Roman" panose="02020603050405020304" pitchFamily="18" charset="0"/>
              </a:rPr>
              <a:t>Phân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ngưỡng</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Cố</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định</a:t>
            </a:r>
            <a:endParaRPr lang="en-US" sz="3200" dirty="0" smtClean="0">
              <a:solidFill>
                <a:schemeClr val="bg1"/>
              </a:solidFill>
              <a:latin typeface="Times New Roman" panose="02020603050405020304" pitchFamily="18" charset="0"/>
              <a:cs typeface="Times New Roman" panose="02020603050405020304" pitchFamily="18" charset="0"/>
            </a:endParaRPr>
          </a:p>
        </p:txBody>
      </p:sp>
      <p:pic>
        <p:nvPicPr>
          <p:cNvPr id="16" name="Picture 15"/>
          <p:cNvPicPr/>
          <p:nvPr/>
        </p:nvPicPr>
        <p:blipFill>
          <a:blip r:embed="rId2"/>
          <a:stretch>
            <a:fillRect/>
          </a:stretch>
        </p:blipFill>
        <p:spPr>
          <a:xfrm>
            <a:off x="1600200" y="2991014"/>
            <a:ext cx="5943600" cy="5318760"/>
          </a:xfrm>
          <a:prstGeom prst="rect">
            <a:avLst/>
          </a:prstGeom>
        </p:spPr>
      </p:pic>
      <p:pic>
        <p:nvPicPr>
          <p:cNvPr id="17" name="Picture 16"/>
          <p:cNvPicPr/>
          <p:nvPr/>
        </p:nvPicPr>
        <p:blipFill>
          <a:blip r:embed="rId3"/>
          <a:stretch>
            <a:fillRect/>
          </a:stretch>
        </p:blipFill>
        <p:spPr>
          <a:xfrm>
            <a:off x="8839200" y="2781300"/>
            <a:ext cx="5943600" cy="5328920"/>
          </a:xfrm>
          <a:prstGeom prst="rect">
            <a:avLst/>
          </a:prstGeom>
        </p:spPr>
      </p:pic>
      <p:grpSp>
        <p:nvGrpSpPr>
          <p:cNvPr id="18" name="Group 17"/>
          <p:cNvGrpSpPr/>
          <p:nvPr/>
        </p:nvGrpSpPr>
        <p:grpSpPr>
          <a:xfrm>
            <a:off x="12192000" y="451419"/>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4"/>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smtClean="0">
                  <a:solidFill>
                    <a:schemeClr val="bg1"/>
                  </a:solidFill>
                </a:rPr>
                <a:t>TRƯỜNG ĐH SƯ PHẠM KỸ THUẬT VĨNH LONG</a:t>
              </a:r>
              <a:endParaRPr lang="en-US" b="1" dirty="0">
                <a:solidFill>
                  <a:schemeClr val="bg1"/>
                </a:solidFill>
              </a:endParaRPr>
            </a:p>
          </p:txBody>
        </p:sp>
      </p:grpSp>
      <p:sp>
        <p:nvSpPr>
          <p:cNvPr id="21" name="TextBox 13"/>
          <p:cNvSpPr txBox="1"/>
          <p:nvPr/>
        </p:nvSpPr>
        <p:spPr>
          <a:xfrm>
            <a:off x="9837987" y="8343618"/>
            <a:ext cx="5038322" cy="359073"/>
          </a:xfrm>
          <a:prstGeom prst="rect">
            <a:avLst/>
          </a:prstGeom>
        </p:spPr>
        <p:txBody>
          <a:bodyPr lIns="0" tIns="0" rIns="0" bIns="0" rtlCol="0" anchor="t">
            <a:spAutoFit/>
          </a:bodyPr>
          <a:lstStyle/>
          <a:p>
            <a:pPr marL="426402" lvl="1" indent="-213201">
              <a:lnSpc>
                <a:spcPts val="2764"/>
              </a:lnSpc>
              <a:buFont typeface="Arial"/>
              <a:buChar char="•"/>
            </a:pPr>
            <a:r>
              <a:rPr lang="en-US" sz="3200" dirty="0" err="1" smtClean="0">
                <a:solidFill>
                  <a:schemeClr val="bg1"/>
                </a:solidFill>
                <a:latin typeface="Times New Roman" panose="02020603050405020304" pitchFamily="18" charset="0"/>
                <a:cs typeface="Times New Roman" panose="02020603050405020304" pitchFamily="18" charset="0"/>
              </a:rPr>
              <a:t>Phân</a:t>
            </a:r>
            <a:r>
              <a:rPr lang="en-US" sz="3200" dirty="0" smtClean="0">
                <a:solidFill>
                  <a:schemeClr val="bg1"/>
                </a:solidFill>
                <a:latin typeface="Times New Roman" panose="02020603050405020304" pitchFamily="18" charset="0"/>
                <a:cs typeface="Times New Roman" panose="02020603050405020304" pitchFamily="18" charset="0"/>
              </a:rPr>
              <a:t> </a:t>
            </a:r>
            <a:r>
              <a:rPr lang="en-US" sz="3200" dirty="0" err="1" smtClean="0">
                <a:solidFill>
                  <a:schemeClr val="bg1"/>
                </a:solidFill>
                <a:latin typeface="Times New Roman" panose="02020603050405020304" pitchFamily="18" charset="0"/>
                <a:cs typeface="Times New Roman" panose="02020603050405020304" pitchFamily="18" charset="0"/>
              </a:rPr>
              <a:t>ngưỡng</a:t>
            </a:r>
            <a:r>
              <a:rPr lang="en-US" sz="3200" dirty="0" smtClean="0">
                <a:solidFill>
                  <a:schemeClr val="bg1"/>
                </a:solidFill>
                <a:latin typeface="Times New Roman" panose="02020603050405020304" pitchFamily="18" charset="0"/>
                <a:cs typeface="Times New Roman" panose="02020603050405020304" pitchFamily="18" charset="0"/>
              </a:rPr>
              <a:t> Otsu</a:t>
            </a:r>
          </a:p>
        </p:txBody>
      </p:sp>
      <p:sp>
        <p:nvSpPr>
          <p:cNvPr id="22" name="TextBox 14"/>
          <p:cNvSpPr txBox="1"/>
          <p:nvPr/>
        </p:nvSpPr>
        <p:spPr>
          <a:xfrm>
            <a:off x="-5054148" y="9334500"/>
            <a:ext cx="5054148" cy="4873129"/>
          </a:xfrm>
          <a:prstGeom prst="rect">
            <a:avLst/>
          </a:prstGeom>
        </p:spPr>
        <p:txBody>
          <a:bodyPr lIns="0" tIns="0" rIns="0" bIns="0" rtlCol="0" anchor="t">
            <a:spAutoFit/>
          </a:bodyPr>
          <a:lstStyle/>
          <a:p>
            <a:pPr marL="426402" lvl="1" indent="-213201">
              <a:lnSpc>
                <a:spcPts val="2764"/>
              </a:lnSpc>
              <a:buFont typeface="Arial"/>
              <a:buChar char="•"/>
            </a:pPr>
            <a:r>
              <a:rPr lang="en-US" sz="1974" dirty="0" err="1" smtClean="0">
                <a:latin typeface="Muli Regular"/>
              </a:rPr>
              <a:t>Phân</a:t>
            </a:r>
            <a:r>
              <a:rPr lang="en-US" sz="1974" dirty="0" smtClean="0">
                <a:latin typeface="Muli Regular"/>
              </a:rPr>
              <a:t> </a:t>
            </a:r>
            <a:r>
              <a:rPr lang="en-US" sz="1974" dirty="0" err="1" smtClean="0">
                <a:latin typeface="Muli Regular"/>
              </a:rPr>
              <a:t>ngưỡng</a:t>
            </a:r>
            <a:r>
              <a:rPr lang="en-US" sz="1974" dirty="0" smtClean="0">
                <a:latin typeface="Muli Regular"/>
              </a:rPr>
              <a:t> </a:t>
            </a:r>
            <a:r>
              <a:rPr lang="en-US" sz="1974" dirty="0" err="1" smtClean="0">
                <a:latin typeface="Muli Regular"/>
              </a:rPr>
              <a:t>Cố</a:t>
            </a:r>
            <a:r>
              <a:rPr lang="en-US" sz="1974" dirty="0" smtClean="0">
                <a:latin typeface="Muli Regular"/>
              </a:rPr>
              <a:t> </a:t>
            </a:r>
            <a:r>
              <a:rPr lang="en-US" sz="1974" dirty="0" err="1" smtClean="0">
                <a:latin typeface="Muli Regular"/>
              </a:rPr>
              <a:t>định</a:t>
            </a:r>
            <a:endParaRPr lang="en-US" sz="1974" dirty="0" smtClean="0">
              <a:latin typeface="Muli Regular"/>
            </a:endParaRPr>
          </a:p>
          <a:p>
            <a:r>
              <a:rPr lang="en-US" dirty="0"/>
              <a:t>% Load </a:t>
            </a:r>
            <a:r>
              <a:rPr lang="en-US" dirty="0" err="1"/>
              <a:t>ảnh</a:t>
            </a:r>
            <a:r>
              <a:rPr lang="en-US" dirty="0"/>
              <a:t> </a:t>
            </a:r>
            <a:r>
              <a:rPr lang="en-US" dirty="0" err="1"/>
              <a:t>và</a:t>
            </a:r>
            <a:r>
              <a:rPr lang="en-US" dirty="0"/>
              <a:t> </a:t>
            </a:r>
            <a:r>
              <a:rPr lang="en-US" dirty="0" err="1"/>
              <a:t>chuyển</a:t>
            </a:r>
            <a:r>
              <a:rPr lang="en-US" dirty="0"/>
              <a:t> </a:t>
            </a:r>
            <a:r>
              <a:rPr lang="en-US" dirty="0" err="1"/>
              <a:t>đổi</a:t>
            </a:r>
            <a:r>
              <a:rPr lang="en-US" dirty="0"/>
              <a:t> sang </a:t>
            </a:r>
            <a:r>
              <a:rPr lang="en-US" dirty="0" err="1"/>
              <a:t>ảnh</a:t>
            </a:r>
            <a:r>
              <a:rPr lang="en-US" dirty="0"/>
              <a:t> </a:t>
            </a:r>
            <a:r>
              <a:rPr lang="en-US" dirty="0" err="1"/>
              <a:t>xám</a:t>
            </a:r>
            <a:endParaRPr lang="en-US" sz="2400" dirty="0"/>
          </a:p>
          <a:p>
            <a:r>
              <a:rPr lang="en-US" dirty="0" err="1"/>
              <a:t>img</a:t>
            </a:r>
            <a:r>
              <a:rPr lang="en-US" dirty="0"/>
              <a:t> = </a:t>
            </a:r>
            <a:r>
              <a:rPr lang="en-US" dirty="0" err="1"/>
              <a:t>imread</a:t>
            </a:r>
            <a:r>
              <a:rPr lang="en-US" dirty="0"/>
              <a:t>('2.jpg');</a:t>
            </a:r>
            <a:endParaRPr lang="en-US" sz="2400" dirty="0"/>
          </a:p>
          <a:p>
            <a:r>
              <a:rPr lang="en-US" dirty="0" err="1"/>
              <a:t>img_gray</a:t>
            </a:r>
            <a:r>
              <a:rPr lang="en-US" dirty="0"/>
              <a:t> = rgb2gray(</a:t>
            </a:r>
            <a:r>
              <a:rPr lang="en-US" dirty="0" err="1"/>
              <a:t>img</a:t>
            </a:r>
            <a:r>
              <a:rPr lang="en-US" dirty="0"/>
              <a:t>);</a:t>
            </a:r>
            <a:endParaRPr lang="en-US" sz="2400" dirty="0"/>
          </a:p>
          <a:p>
            <a:r>
              <a:rPr lang="en-US" dirty="0"/>
              <a:t>% </a:t>
            </a:r>
            <a:r>
              <a:rPr lang="en-US" dirty="0" err="1"/>
              <a:t>Chuyển</a:t>
            </a:r>
            <a:r>
              <a:rPr lang="en-US" dirty="0"/>
              <a:t> </a:t>
            </a:r>
            <a:r>
              <a:rPr lang="en-US" dirty="0" err="1"/>
              <a:t>đổi</a:t>
            </a:r>
            <a:r>
              <a:rPr lang="en-US" dirty="0"/>
              <a:t> </a:t>
            </a:r>
            <a:r>
              <a:rPr lang="en-US" dirty="0" err="1"/>
              <a:t>ảnh</a:t>
            </a:r>
            <a:r>
              <a:rPr lang="en-US" dirty="0"/>
              <a:t> </a:t>
            </a:r>
            <a:r>
              <a:rPr lang="en-US" dirty="0" err="1"/>
              <a:t>xám</a:t>
            </a:r>
            <a:r>
              <a:rPr lang="en-US" dirty="0"/>
              <a:t> </a:t>
            </a:r>
            <a:r>
              <a:rPr lang="en-US" dirty="0" err="1"/>
              <a:t>thành</a:t>
            </a:r>
            <a:r>
              <a:rPr lang="en-US" dirty="0"/>
              <a:t> </a:t>
            </a:r>
            <a:r>
              <a:rPr lang="en-US" dirty="0" err="1"/>
              <a:t>ảnh</a:t>
            </a:r>
            <a:r>
              <a:rPr lang="en-US" dirty="0"/>
              <a:t> </a:t>
            </a:r>
            <a:r>
              <a:rPr lang="en-US" dirty="0" err="1"/>
              <a:t>nhị</a:t>
            </a:r>
            <a:r>
              <a:rPr lang="en-US" dirty="0"/>
              <a:t> </a:t>
            </a:r>
            <a:r>
              <a:rPr lang="en-US" dirty="0" err="1"/>
              <a:t>phân</a:t>
            </a:r>
            <a:r>
              <a:rPr lang="en-US" dirty="0"/>
              <a:t> </a:t>
            </a:r>
            <a:r>
              <a:rPr lang="en-US" dirty="0" err="1"/>
              <a:t>với</a:t>
            </a:r>
            <a:r>
              <a:rPr lang="en-US" dirty="0"/>
              <a:t> </a:t>
            </a:r>
            <a:r>
              <a:rPr lang="en-US" dirty="0" err="1"/>
              <a:t>ngưỡng</a:t>
            </a:r>
            <a:r>
              <a:rPr lang="en-US" dirty="0"/>
              <a:t> 0.5</a:t>
            </a:r>
            <a:endParaRPr lang="en-US" sz="2400" dirty="0"/>
          </a:p>
          <a:p>
            <a:r>
              <a:rPr lang="en-US" dirty="0"/>
              <a:t>level = 0.5;</a:t>
            </a:r>
            <a:endParaRPr lang="en-US" sz="2400" dirty="0"/>
          </a:p>
          <a:p>
            <a:r>
              <a:rPr lang="en-US" dirty="0" err="1"/>
              <a:t>img_binary</a:t>
            </a:r>
            <a:r>
              <a:rPr lang="en-US" dirty="0"/>
              <a:t> = im2bw(</a:t>
            </a:r>
            <a:r>
              <a:rPr lang="en-US" dirty="0" err="1"/>
              <a:t>img_gray</a:t>
            </a:r>
            <a:r>
              <a:rPr lang="en-US" dirty="0"/>
              <a:t>, level);</a:t>
            </a:r>
            <a:endParaRPr lang="en-US" sz="2400" dirty="0"/>
          </a:p>
          <a:p>
            <a:r>
              <a:rPr lang="en-US" dirty="0"/>
              <a:t>% </a:t>
            </a:r>
            <a:r>
              <a:rPr lang="en-US" dirty="0" err="1"/>
              <a:t>Hiển</a:t>
            </a:r>
            <a:r>
              <a:rPr lang="en-US" dirty="0"/>
              <a:t> </a:t>
            </a:r>
            <a:r>
              <a:rPr lang="en-US" dirty="0" err="1"/>
              <a:t>thị</a:t>
            </a:r>
            <a:r>
              <a:rPr lang="en-US" dirty="0"/>
              <a:t> </a:t>
            </a:r>
            <a:r>
              <a:rPr lang="en-US" dirty="0" err="1"/>
              <a:t>ảnh</a:t>
            </a:r>
            <a:r>
              <a:rPr lang="en-US" dirty="0"/>
              <a:t> </a:t>
            </a:r>
            <a:r>
              <a:rPr lang="en-US" dirty="0" err="1"/>
              <a:t>gốc</a:t>
            </a:r>
            <a:r>
              <a:rPr lang="en-US" dirty="0"/>
              <a:t> </a:t>
            </a:r>
            <a:r>
              <a:rPr lang="en-US" dirty="0" err="1"/>
              <a:t>và</a:t>
            </a:r>
            <a:r>
              <a:rPr lang="en-US" dirty="0"/>
              <a:t> </a:t>
            </a:r>
            <a:r>
              <a:rPr lang="en-US" dirty="0" err="1"/>
              <a:t>ảnh</a:t>
            </a:r>
            <a:r>
              <a:rPr lang="en-US" dirty="0"/>
              <a:t> </a:t>
            </a:r>
            <a:r>
              <a:rPr lang="en-US" dirty="0" err="1"/>
              <a:t>nhị</a:t>
            </a:r>
            <a:r>
              <a:rPr lang="en-US" dirty="0"/>
              <a:t> </a:t>
            </a:r>
            <a:r>
              <a:rPr lang="en-US" dirty="0" err="1"/>
              <a:t>phân</a:t>
            </a:r>
            <a:endParaRPr lang="en-US" sz="2400" dirty="0"/>
          </a:p>
          <a:p>
            <a:r>
              <a:rPr lang="en-US" dirty="0"/>
              <a:t>figure;</a:t>
            </a:r>
            <a:endParaRPr lang="en-US" sz="2400" dirty="0"/>
          </a:p>
          <a:p>
            <a:r>
              <a:rPr lang="en-US" dirty="0"/>
              <a:t>subplot(1, 2, 1);</a:t>
            </a:r>
            <a:endParaRPr lang="en-US" sz="2400" dirty="0"/>
          </a:p>
          <a:p>
            <a:r>
              <a:rPr lang="en-US" dirty="0" err="1"/>
              <a:t>imshow</a:t>
            </a:r>
            <a:r>
              <a:rPr lang="en-US" dirty="0"/>
              <a:t>(</a:t>
            </a:r>
            <a:r>
              <a:rPr lang="en-US" dirty="0" err="1"/>
              <a:t>img_gray</a:t>
            </a:r>
            <a:r>
              <a:rPr lang="en-US" dirty="0"/>
              <a:t>);</a:t>
            </a:r>
            <a:endParaRPr lang="en-US" sz="2400" dirty="0"/>
          </a:p>
          <a:p>
            <a:r>
              <a:rPr lang="en-US" dirty="0"/>
              <a:t>title('Original Image');</a:t>
            </a:r>
            <a:endParaRPr lang="en-US" sz="2400" dirty="0"/>
          </a:p>
          <a:p>
            <a:r>
              <a:rPr lang="en-US" dirty="0"/>
              <a:t>subplot(1, 2, 2);</a:t>
            </a:r>
            <a:endParaRPr lang="en-US" sz="2400" dirty="0"/>
          </a:p>
          <a:p>
            <a:r>
              <a:rPr lang="en-US" dirty="0" err="1"/>
              <a:t>imshow</a:t>
            </a:r>
            <a:r>
              <a:rPr lang="en-US" dirty="0"/>
              <a:t>(</a:t>
            </a:r>
            <a:r>
              <a:rPr lang="en-US" dirty="0" err="1"/>
              <a:t>img_binary</a:t>
            </a:r>
            <a:r>
              <a:rPr lang="en-US" dirty="0"/>
              <a:t>);</a:t>
            </a:r>
            <a:endParaRPr lang="en-US" sz="2400" dirty="0"/>
          </a:p>
          <a:p>
            <a:r>
              <a:rPr lang="en-US" dirty="0"/>
              <a:t>title('Binary Image');</a:t>
            </a:r>
            <a:endParaRPr lang="en-US" sz="2400" dirty="0"/>
          </a:p>
          <a:p>
            <a:pPr marL="426402" lvl="1" indent="-213201">
              <a:lnSpc>
                <a:spcPts val="2764"/>
              </a:lnSpc>
              <a:buFont typeface="Arial"/>
              <a:buChar char="•"/>
            </a:pPr>
            <a:endParaRPr lang="en-US" sz="1974" dirty="0">
              <a:latin typeface="Muli Regul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15" name="TextBox 14"/>
          <p:cNvSpPr txBox="1"/>
          <p:nvPr/>
        </p:nvSpPr>
        <p:spPr>
          <a:xfrm>
            <a:off x="3061136" y="2099979"/>
            <a:ext cx="4254274" cy="830997"/>
          </a:xfrm>
          <a:prstGeom prst="rect">
            <a:avLst/>
          </a:prstGeom>
          <a:noFill/>
        </p:spPr>
        <p:txBody>
          <a:bodyPr wrap="square" rtlCol="0">
            <a:spAutoFit/>
          </a:bodyPr>
          <a:lstStyle/>
          <a:p>
            <a:r>
              <a:rPr lang="en-US" sz="4800" dirty="0"/>
              <a:t>2</a:t>
            </a:r>
            <a:r>
              <a:rPr lang="en-US" sz="4800" dirty="0" smtClean="0"/>
              <a:t>. </a:t>
            </a:r>
            <a:r>
              <a:rPr lang="en-US" sz="4800" dirty="0" err="1" smtClean="0"/>
              <a:t>Ngưỡng</a:t>
            </a:r>
            <a:r>
              <a:rPr lang="en-US" sz="4800" dirty="0" smtClean="0"/>
              <a:t> </a:t>
            </a:r>
            <a:r>
              <a:rPr lang="en-US" sz="4800" dirty="0" err="1" smtClean="0"/>
              <a:t>đơn</a:t>
            </a:r>
            <a:endParaRPr lang="en-US" sz="4800" dirty="0"/>
          </a:p>
        </p:txBody>
      </p:sp>
      <p:sp>
        <p:nvSpPr>
          <p:cNvPr id="2" name="TextBox 1"/>
          <p:cNvSpPr txBox="1"/>
          <p:nvPr/>
        </p:nvSpPr>
        <p:spPr>
          <a:xfrm>
            <a:off x="5638800" y="3543300"/>
            <a:ext cx="11963400" cy="923330"/>
          </a:xfrm>
          <a:prstGeom prst="rect">
            <a:avLst/>
          </a:prstGeom>
          <a:noFill/>
        </p:spPr>
        <p:txBody>
          <a:bodyPr wrap="square" rtlCol="0">
            <a:spAutoFit/>
          </a:bodyPr>
          <a:lstStyle/>
          <a:p>
            <a:r>
              <a:rPr lang="en-US"/>
              <a:t>Ngưỡng đơn là một phương pháp phân ngưỡng ảnh đơn giản, trong đó tất cả các điểm ảnh có giá trị lớn hơn ngưỡng được chọn sẽ được gán cho một giá trị mới (ví dụ như giá trị màu trắng), trong khi tất cả các điểm ảnh có giá trị nhỏ hơn ngưỡng sẽ được gán cho một giá trị khác (ví dụ như giá trị màu đen).</a:t>
            </a:r>
          </a:p>
        </p:txBody>
      </p:sp>
      <p:pic>
        <p:nvPicPr>
          <p:cNvPr id="18" name="Picture 17"/>
          <p:cNvPicPr/>
          <p:nvPr/>
        </p:nvPicPr>
        <p:blipFill>
          <a:blip r:embed="rId3"/>
          <a:stretch>
            <a:fillRect/>
          </a:stretch>
        </p:blipFill>
        <p:spPr>
          <a:xfrm>
            <a:off x="9301599" y="4646745"/>
            <a:ext cx="5943600" cy="5248910"/>
          </a:xfrm>
          <a:prstGeom prst="rect">
            <a:avLst/>
          </a:prstGeom>
        </p:spPr>
      </p:pic>
    </p:spTree>
    <p:extLst>
      <p:ext uri="{BB962C8B-B14F-4D97-AF65-F5344CB8AC3E}">
        <p14:creationId xmlns:p14="http://schemas.microsoft.com/office/powerpoint/2010/main" val="28450578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0878800" y="-3695700"/>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9302843" y="-2871424"/>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TextBox 10"/>
          <p:cNvSpPr txBox="1"/>
          <p:nvPr/>
        </p:nvSpPr>
        <p:spPr>
          <a:xfrm>
            <a:off x="846358" y="569485"/>
            <a:ext cx="16916400" cy="884858"/>
          </a:xfrm>
          <a:prstGeom prst="rect">
            <a:avLst/>
          </a:prstGeom>
        </p:spPr>
        <p:txBody>
          <a:bodyPr wrap="square" lIns="0" tIns="0" rIns="0" bIns="0" rtlCol="0" anchor="t">
            <a:spAutoFit/>
          </a:bodyPr>
          <a:lstStyle/>
          <a:p>
            <a:pPr>
              <a:lnSpc>
                <a:spcPts val="6869"/>
              </a:lnSpc>
              <a:spcBef>
                <a:spcPct val="0"/>
              </a:spcBef>
            </a:pPr>
            <a:r>
              <a:rPr lang="en-US" sz="5724" spc="-57" dirty="0" smtClean="0">
                <a:solidFill>
                  <a:srgbClr val="F4F4F4"/>
                </a:solidFill>
                <a:latin typeface="Muli Bold"/>
              </a:rPr>
              <a:t>So </a:t>
            </a:r>
            <a:r>
              <a:rPr lang="en-US" sz="5724" spc="-57" dirty="0" err="1" smtClean="0">
                <a:solidFill>
                  <a:srgbClr val="F4F4F4"/>
                </a:solidFill>
                <a:latin typeface="Muli Bold"/>
              </a:rPr>
              <a:t>sánh</a:t>
            </a:r>
            <a:r>
              <a:rPr lang="en-US" sz="5724" spc="-57" dirty="0" smtClean="0">
                <a:solidFill>
                  <a:srgbClr val="F4F4F4"/>
                </a:solidFill>
                <a:latin typeface="Muli Bold"/>
              </a:rPr>
              <a:t> </a:t>
            </a:r>
            <a:r>
              <a:rPr lang="en-US" sz="5724" spc="-57" dirty="0" err="1" smtClean="0">
                <a:solidFill>
                  <a:srgbClr val="F4F4F4"/>
                </a:solidFill>
                <a:latin typeface="Muli Bold"/>
              </a:rPr>
              <a:t>phân</a:t>
            </a:r>
            <a:r>
              <a:rPr lang="en-US" sz="5724" spc="-57" dirty="0" smtClean="0">
                <a:solidFill>
                  <a:srgbClr val="F4F4F4"/>
                </a:solidFill>
                <a:latin typeface="Muli Bold"/>
              </a:rPr>
              <a:t> </a:t>
            </a:r>
            <a:r>
              <a:rPr lang="en-US" sz="5724" spc="-57" dirty="0" err="1" smtClean="0">
                <a:solidFill>
                  <a:srgbClr val="F4F4F4"/>
                </a:solidFill>
                <a:latin typeface="Muli Bold"/>
              </a:rPr>
              <a:t>ngưỡng</a:t>
            </a:r>
            <a:r>
              <a:rPr lang="en-US" sz="5724" spc="-57" dirty="0" smtClean="0">
                <a:solidFill>
                  <a:srgbClr val="F4F4F4"/>
                </a:solidFill>
                <a:latin typeface="Muli Bold"/>
              </a:rPr>
              <a:t> </a:t>
            </a:r>
            <a:r>
              <a:rPr lang="en-US" sz="5724" spc="-57" dirty="0" err="1" smtClean="0">
                <a:solidFill>
                  <a:srgbClr val="F4F4F4"/>
                </a:solidFill>
                <a:latin typeface="Muli Bold"/>
              </a:rPr>
              <a:t>ảnh</a:t>
            </a:r>
            <a:r>
              <a:rPr lang="en-US" sz="5724" spc="-57" dirty="0" smtClean="0">
                <a:solidFill>
                  <a:srgbClr val="F4F4F4"/>
                </a:solidFill>
                <a:latin typeface="Muli Bold"/>
              </a:rPr>
              <a:t> </a:t>
            </a:r>
            <a:r>
              <a:rPr lang="en-US" sz="5724" spc="-57" dirty="0" err="1" smtClean="0">
                <a:solidFill>
                  <a:srgbClr val="F4F4F4"/>
                </a:solidFill>
                <a:latin typeface="Muli Bold"/>
              </a:rPr>
              <a:t>và</a:t>
            </a:r>
            <a:r>
              <a:rPr lang="en-US" sz="5724" spc="-57" dirty="0" smtClean="0">
                <a:solidFill>
                  <a:srgbClr val="F4F4F4"/>
                </a:solidFill>
                <a:latin typeface="Muli Bold"/>
              </a:rPr>
              <a:t> </a:t>
            </a:r>
            <a:r>
              <a:rPr lang="en-US" sz="5724" spc="-57" dirty="0" err="1" smtClean="0">
                <a:solidFill>
                  <a:srgbClr val="F4F4F4"/>
                </a:solidFill>
                <a:latin typeface="Muli Bold"/>
              </a:rPr>
              <a:t>ngưỡng</a:t>
            </a:r>
            <a:r>
              <a:rPr lang="en-US" sz="5724" spc="-57" dirty="0" smtClean="0">
                <a:solidFill>
                  <a:srgbClr val="F4F4F4"/>
                </a:solidFill>
                <a:latin typeface="Muli Bold"/>
              </a:rPr>
              <a:t> </a:t>
            </a:r>
            <a:r>
              <a:rPr lang="en-US" sz="5724" spc="-57" dirty="0" err="1" smtClean="0">
                <a:solidFill>
                  <a:srgbClr val="F4F4F4"/>
                </a:solidFill>
                <a:latin typeface="Muli Bold"/>
              </a:rPr>
              <a:t>đơn</a:t>
            </a:r>
            <a:endParaRPr lang="en-US" sz="5724" spc="-57" dirty="0">
              <a:solidFill>
                <a:srgbClr val="F4F4F4"/>
              </a:solidFill>
              <a:latin typeface="Muli Bold"/>
            </a:endParaRPr>
          </a:p>
        </p:txBody>
      </p:sp>
      <p:graphicFrame>
        <p:nvGraphicFramePr>
          <p:cNvPr id="12" name="Table 11"/>
          <p:cNvGraphicFramePr>
            <a:graphicFrameLocks noGrp="1"/>
          </p:cNvGraphicFramePr>
          <p:nvPr>
            <p:extLst>
              <p:ext uri="{D42A27DB-BD31-4B8C-83A1-F6EECF244321}">
                <p14:modId xmlns:p14="http://schemas.microsoft.com/office/powerpoint/2010/main" val="3858461644"/>
              </p:ext>
            </p:extLst>
          </p:nvPr>
        </p:nvGraphicFramePr>
        <p:xfrm>
          <a:off x="6282152" y="1682393"/>
          <a:ext cx="11062334" cy="7761605"/>
        </p:xfrm>
        <a:graphic>
          <a:graphicData uri="http://schemas.openxmlformats.org/drawingml/2006/table">
            <a:tbl>
              <a:tblPr firstRow="1" firstCol="1" bandRow="1">
                <a:tableStyleId>{BDBED569-4797-4DF1-A0F4-6AAB3CD982D8}</a:tableStyleId>
              </a:tblPr>
              <a:tblGrid>
                <a:gridCol w="5531167">
                  <a:extLst>
                    <a:ext uri="{9D8B030D-6E8A-4147-A177-3AD203B41FA5}">
                      <a16:colId xmlns:a16="http://schemas.microsoft.com/office/drawing/2014/main" val="2816187121"/>
                    </a:ext>
                  </a:extLst>
                </a:gridCol>
                <a:gridCol w="5531167">
                  <a:extLst>
                    <a:ext uri="{9D8B030D-6E8A-4147-A177-3AD203B41FA5}">
                      <a16:colId xmlns:a16="http://schemas.microsoft.com/office/drawing/2014/main" val="373403902"/>
                    </a:ext>
                  </a:extLst>
                </a:gridCol>
              </a:tblGrid>
              <a:tr h="363609">
                <a:tc>
                  <a:txBody>
                    <a:bodyPr/>
                    <a:lstStyle/>
                    <a:p>
                      <a:pPr marL="0" marR="0" algn="ctr">
                        <a:lnSpc>
                          <a:spcPct val="107000"/>
                        </a:lnSpc>
                        <a:spcBef>
                          <a:spcPts val="0"/>
                        </a:spcBef>
                        <a:spcAft>
                          <a:spcPts val="0"/>
                        </a:spcAft>
                      </a:pPr>
                      <a:r>
                        <a:rPr lang="en-US" sz="2800" dirty="0" err="1">
                          <a:solidFill>
                            <a:schemeClr val="bg1"/>
                          </a:solidFill>
                        </a:rPr>
                        <a:t>Ngưỡng</a:t>
                      </a:r>
                      <a:r>
                        <a:rPr lang="en-US" sz="2800" dirty="0">
                          <a:solidFill>
                            <a:schemeClr val="bg1"/>
                          </a:solidFill>
                        </a:rPr>
                        <a:t> </a:t>
                      </a:r>
                      <a:r>
                        <a:rPr lang="en-US" sz="2800" dirty="0" err="1">
                          <a:solidFill>
                            <a:schemeClr val="bg1"/>
                          </a:solidFill>
                        </a:rPr>
                        <a:t>đơn</a:t>
                      </a:r>
                      <a:endParaRPr lang="en-US" sz="2800" dirty="0">
                        <a:solidFill>
                          <a:schemeClr val="bg1"/>
                        </a:solidFill>
                      </a:endParaRPr>
                    </a:p>
                  </a:txBody>
                  <a:tcPr marL="127779" marR="127779" marT="0" marB="0" anchor="ctr"/>
                </a:tc>
                <a:tc>
                  <a:txBody>
                    <a:bodyPr/>
                    <a:lstStyle/>
                    <a:p>
                      <a:pPr marL="0" marR="0" algn="ctr">
                        <a:lnSpc>
                          <a:spcPct val="107000"/>
                        </a:lnSpc>
                        <a:spcBef>
                          <a:spcPts val="0"/>
                        </a:spcBef>
                        <a:spcAft>
                          <a:spcPts val="0"/>
                        </a:spcAft>
                      </a:pPr>
                      <a:r>
                        <a:rPr lang="en-US" sz="2800">
                          <a:solidFill>
                            <a:schemeClr val="bg1"/>
                          </a:solidFill>
                        </a:rPr>
                        <a:t>Phân ngưỡng ảnh</a:t>
                      </a:r>
                    </a:p>
                  </a:txBody>
                  <a:tcPr marL="127779" marR="127779" marT="0" marB="0" anchor="ctr"/>
                </a:tc>
                <a:extLst>
                  <a:ext uri="{0D108BD9-81ED-4DB2-BD59-A6C34878D82A}">
                    <a16:rowId xmlns:a16="http://schemas.microsoft.com/office/drawing/2014/main" val="3556403931"/>
                  </a:ext>
                </a:extLst>
              </a:tr>
              <a:tr h="1124588">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b="0" dirty="0" err="1">
                          <a:solidFill>
                            <a:schemeClr val="bg1"/>
                          </a:solidFill>
                        </a:rPr>
                        <a:t>Ngưỡng</a:t>
                      </a:r>
                      <a:r>
                        <a:rPr lang="en-US" sz="2800" b="0" dirty="0">
                          <a:solidFill>
                            <a:schemeClr val="bg1"/>
                          </a:solidFill>
                        </a:rPr>
                        <a:t> </a:t>
                      </a:r>
                      <a:r>
                        <a:rPr lang="en-US" sz="2800" b="0" dirty="0" err="1">
                          <a:solidFill>
                            <a:schemeClr val="bg1"/>
                          </a:solidFill>
                        </a:rPr>
                        <a:t>đơn</a:t>
                      </a:r>
                      <a:r>
                        <a:rPr lang="en-US" sz="2800" b="0" dirty="0">
                          <a:solidFill>
                            <a:schemeClr val="bg1"/>
                          </a:solidFill>
                        </a:rPr>
                        <a:t> </a:t>
                      </a:r>
                      <a:r>
                        <a:rPr lang="en-US" sz="2800" b="0" dirty="0" err="1">
                          <a:solidFill>
                            <a:schemeClr val="bg1"/>
                          </a:solidFill>
                        </a:rPr>
                        <a:t>chỉ</a:t>
                      </a:r>
                      <a:r>
                        <a:rPr lang="en-US" sz="2800" b="0" dirty="0">
                          <a:solidFill>
                            <a:schemeClr val="bg1"/>
                          </a:solidFill>
                        </a:rPr>
                        <a:t> </a:t>
                      </a:r>
                      <a:r>
                        <a:rPr lang="en-US" sz="2800" b="0" dirty="0" err="1">
                          <a:solidFill>
                            <a:schemeClr val="bg1"/>
                          </a:solidFill>
                        </a:rPr>
                        <a:t>sử</a:t>
                      </a:r>
                      <a:r>
                        <a:rPr lang="en-US" sz="2800" b="0" dirty="0">
                          <a:solidFill>
                            <a:schemeClr val="bg1"/>
                          </a:solidFill>
                        </a:rPr>
                        <a:t> </a:t>
                      </a:r>
                      <a:r>
                        <a:rPr lang="en-US" sz="2800" b="0" dirty="0" err="1">
                          <a:solidFill>
                            <a:schemeClr val="bg1"/>
                          </a:solidFill>
                        </a:rPr>
                        <a:t>dụng</a:t>
                      </a:r>
                      <a:r>
                        <a:rPr lang="en-US" sz="2800" b="0" dirty="0">
                          <a:solidFill>
                            <a:schemeClr val="bg1"/>
                          </a:solidFill>
                        </a:rPr>
                        <a:t> </a:t>
                      </a:r>
                      <a:r>
                        <a:rPr lang="en-US" sz="2800" b="0" dirty="0" err="1">
                          <a:solidFill>
                            <a:schemeClr val="bg1"/>
                          </a:solidFill>
                        </a:rPr>
                        <a:t>một</a:t>
                      </a:r>
                      <a:r>
                        <a:rPr lang="en-US" sz="2800" b="0" dirty="0">
                          <a:solidFill>
                            <a:schemeClr val="bg1"/>
                          </a:solidFill>
                        </a:rPr>
                        <a:t> </a:t>
                      </a:r>
                      <a:r>
                        <a:rPr lang="en-US" sz="2800" b="0" dirty="0" err="1">
                          <a:solidFill>
                            <a:schemeClr val="bg1"/>
                          </a:solidFill>
                        </a:rPr>
                        <a:t>giá</a:t>
                      </a:r>
                      <a:r>
                        <a:rPr lang="en-US" sz="2800" b="0" dirty="0">
                          <a:solidFill>
                            <a:schemeClr val="bg1"/>
                          </a:solidFill>
                        </a:rPr>
                        <a:t> </a:t>
                      </a:r>
                      <a:r>
                        <a:rPr lang="en-US" sz="2800" b="0" dirty="0" err="1">
                          <a:solidFill>
                            <a:schemeClr val="bg1"/>
                          </a:solidFill>
                        </a:rPr>
                        <a:t>trị</a:t>
                      </a:r>
                      <a:r>
                        <a:rPr lang="en-US" sz="2800" b="0" dirty="0">
                          <a:solidFill>
                            <a:schemeClr val="bg1"/>
                          </a:solidFill>
                        </a:rPr>
                        <a:t> </a:t>
                      </a:r>
                      <a:r>
                        <a:rPr lang="en-US" sz="2800" b="0" dirty="0" err="1">
                          <a:solidFill>
                            <a:schemeClr val="bg1"/>
                          </a:solidFill>
                        </a:rPr>
                        <a:t>ngưỡng</a:t>
                      </a:r>
                      <a:r>
                        <a:rPr lang="en-US" sz="2800" b="0" dirty="0">
                          <a:solidFill>
                            <a:schemeClr val="bg1"/>
                          </a:solidFill>
                        </a:rPr>
                        <a:t> </a:t>
                      </a:r>
                      <a:r>
                        <a:rPr lang="en-US" sz="2800" b="0" dirty="0" err="1">
                          <a:solidFill>
                            <a:schemeClr val="bg1"/>
                          </a:solidFill>
                        </a:rPr>
                        <a:t>duy</a:t>
                      </a:r>
                      <a:r>
                        <a:rPr lang="en-US" sz="2800" b="0" dirty="0">
                          <a:solidFill>
                            <a:schemeClr val="bg1"/>
                          </a:solidFill>
                        </a:rPr>
                        <a:t> </a:t>
                      </a:r>
                      <a:r>
                        <a:rPr lang="en-US" sz="2800" b="0" dirty="0" err="1">
                          <a:solidFill>
                            <a:schemeClr val="bg1"/>
                          </a:solidFill>
                        </a:rPr>
                        <a:t>nhất</a:t>
                      </a:r>
                      <a:r>
                        <a:rPr lang="en-US" sz="2800" b="0" dirty="0">
                          <a:solidFill>
                            <a:schemeClr val="bg1"/>
                          </a:solidFill>
                        </a:rPr>
                        <a:t> </a:t>
                      </a:r>
                      <a:r>
                        <a:rPr lang="en-US" sz="2800" b="0" dirty="0" err="1">
                          <a:solidFill>
                            <a:schemeClr val="bg1"/>
                          </a:solidFill>
                        </a:rPr>
                        <a:t>để</a:t>
                      </a:r>
                      <a:r>
                        <a:rPr lang="en-US" sz="2800" b="0" dirty="0">
                          <a:solidFill>
                            <a:schemeClr val="bg1"/>
                          </a:solidFill>
                        </a:rPr>
                        <a:t> </a:t>
                      </a:r>
                      <a:r>
                        <a:rPr lang="en-US" sz="2800" b="0" dirty="0" err="1">
                          <a:solidFill>
                            <a:schemeClr val="bg1"/>
                          </a:solidFill>
                        </a:rPr>
                        <a:t>chuyển</a:t>
                      </a:r>
                      <a:r>
                        <a:rPr lang="en-US" sz="2800" b="0" dirty="0">
                          <a:solidFill>
                            <a:schemeClr val="bg1"/>
                          </a:solidFill>
                        </a:rPr>
                        <a:t> </a:t>
                      </a:r>
                      <a:r>
                        <a:rPr lang="en-US" sz="2800" b="0" dirty="0" err="1">
                          <a:solidFill>
                            <a:schemeClr val="bg1"/>
                          </a:solidFill>
                        </a:rPr>
                        <a:t>đổi</a:t>
                      </a:r>
                      <a:r>
                        <a:rPr lang="en-US" sz="2800" b="0" dirty="0">
                          <a:solidFill>
                            <a:schemeClr val="bg1"/>
                          </a:solidFill>
                        </a:rPr>
                        <a:t> </a:t>
                      </a:r>
                      <a:r>
                        <a:rPr lang="en-US" sz="2800" b="0" dirty="0" err="1" smtClean="0">
                          <a:solidFill>
                            <a:schemeClr val="bg1"/>
                          </a:solidFill>
                        </a:rPr>
                        <a:t>ảnh</a:t>
                      </a:r>
                      <a:endParaRPr lang="en-US" sz="2800" b="0" dirty="0">
                        <a:solidFill>
                          <a:schemeClr val="bg1"/>
                        </a:solidFill>
                      </a:endParaRPr>
                    </a:p>
                  </a:txBody>
                  <a:tcPr marL="127779" marR="127779" marT="0" marB="0"/>
                </a:tc>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dirty="0" err="1" smtClean="0">
                          <a:solidFill>
                            <a:schemeClr val="bg1"/>
                          </a:solidFill>
                        </a:rPr>
                        <a:t>Phân</a:t>
                      </a:r>
                      <a:r>
                        <a:rPr lang="en-US" sz="2800" dirty="0" smtClean="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có</a:t>
                      </a:r>
                      <a:r>
                        <a:rPr lang="en-US" sz="2800" dirty="0">
                          <a:solidFill>
                            <a:schemeClr val="bg1"/>
                          </a:solidFill>
                        </a:rPr>
                        <a:t> </a:t>
                      </a:r>
                      <a:r>
                        <a:rPr lang="en-US" sz="2800" dirty="0" err="1">
                          <a:solidFill>
                            <a:schemeClr val="bg1"/>
                          </a:solidFill>
                        </a:rPr>
                        <a:t>thể</a:t>
                      </a:r>
                      <a:r>
                        <a:rPr lang="en-US" sz="2800" dirty="0">
                          <a:solidFill>
                            <a:schemeClr val="bg1"/>
                          </a:solidFill>
                        </a:rPr>
                        <a:t> </a:t>
                      </a:r>
                      <a:r>
                        <a:rPr lang="en-US" sz="2800" dirty="0" err="1">
                          <a:solidFill>
                            <a:schemeClr val="bg1"/>
                          </a:solidFill>
                        </a:rPr>
                        <a:t>sử</a:t>
                      </a:r>
                      <a:r>
                        <a:rPr lang="en-US" sz="2800" dirty="0">
                          <a:solidFill>
                            <a:schemeClr val="bg1"/>
                          </a:solidFill>
                        </a:rPr>
                        <a:t> </a:t>
                      </a:r>
                      <a:r>
                        <a:rPr lang="en-US" sz="2800" dirty="0" err="1">
                          <a:solidFill>
                            <a:schemeClr val="bg1"/>
                          </a:solidFill>
                        </a:rPr>
                        <a:t>dụng</a:t>
                      </a:r>
                      <a:r>
                        <a:rPr lang="en-US" sz="2800" dirty="0">
                          <a:solidFill>
                            <a:schemeClr val="bg1"/>
                          </a:solidFill>
                        </a:rPr>
                        <a:t> </a:t>
                      </a:r>
                      <a:r>
                        <a:rPr lang="en-US" sz="2800" dirty="0" err="1">
                          <a:solidFill>
                            <a:schemeClr val="bg1"/>
                          </a:solidFill>
                        </a:rPr>
                        <a:t>nhiều</a:t>
                      </a:r>
                      <a:r>
                        <a:rPr lang="en-US" sz="2800" dirty="0">
                          <a:solidFill>
                            <a:schemeClr val="bg1"/>
                          </a:solidFill>
                        </a:rPr>
                        <a:t> </a:t>
                      </a:r>
                      <a:r>
                        <a:rPr lang="en-US" sz="2800" dirty="0" err="1">
                          <a:solidFill>
                            <a:schemeClr val="bg1"/>
                          </a:solidFill>
                        </a:rPr>
                        <a:t>giá</a:t>
                      </a:r>
                      <a:r>
                        <a:rPr lang="en-US" sz="2800" dirty="0">
                          <a:solidFill>
                            <a:schemeClr val="bg1"/>
                          </a:solidFill>
                        </a:rPr>
                        <a:t> </a:t>
                      </a:r>
                      <a:r>
                        <a:rPr lang="en-US" sz="2800" dirty="0" err="1">
                          <a:solidFill>
                            <a:schemeClr val="bg1"/>
                          </a:solidFill>
                        </a:rPr>
                        <a:t>trị</a:t>
                      </a:r>
                      <a:r>
                        <a:rPr lang="en-US" sz="2800" dirty="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để</a:t>
                      </a:r>
                      <a:r>
                        <a:rPr lang="en-US" sz="2800" dirty="0">
                          <a:solidFill>
                            <a:schemeClr val="bg1"/>
                          </a:solidFill>
                        </a:rPr>
                        <a:t> </a:t>
                      </a:r>
                      <a:r>
                        <a:rPr lang="en-US" sz="2800" dirty="0" err="1">
                          <a:solidFill>
                            <a:schemeClr val="bg1"/>
                          </a:solidFill>
                        </a:rPr>
                        <a:t>tạo</a:t>
                      </a:r>
                      <a:r>
                        <a:rPr lang="en-US" sz="2800" dirty="0">
                          <a:solidFill>
                            <a:schemeClr val="bg1"/>
                          </a:solidFill>
                        </a:rPr>
                        <a:t> </a:t>
                      </a:r>
                      <a:r>
                        <a:rPr lang="en-US" sz="2800" dirty="0" err="1">
                          <a:solidFill>
                            <a:schemeClr val="bg1"/>
                          </a:solidFill>
                        </a:rPr>
                        <a:t>ra</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nhị</a:t>
                      </a:r>
                      <a:r>
                        <a:rPr lang="en-US" sz="2800" dirty="0">
                          <a:solidFill>
                            <a:schemeClr val="bg1"/>
                          </a:solidFill>
                        </a:rPr>
                        <a:t> </a:t>
                      </a:r>
                      <a:r>
                        <a:rPr lang="en-US" sz="2800" dirty="0" err="1">
                          <a:solidFill>
                            <a:schemeClr val="bg1"/>
                          </a:solidFill>
                        </a:rPr>
                        <a:t>phân</a:t>
                      </a:r>
                      <a:r>
                        <a:rPr lang="en-US" sz="2800" dirty="0" smtClean="0">
                          <a:solidFill>
                            <a:schemeClr val="bg1"/>
                          </a:solidFill>
                        </a:rPr>
                        <a:t>.</a:t>
                      </a:r>
                      <a:endParaRPr lang="en-US" sz="2800" dirty="0">
                        <a:solidFill>
                          <a:schemeClr val="bg1"/>
                        </a:solidFill>
                      </a:endParaRPr>
                    </a:p>
                  </a:txBody>
                  <a:tcPr marL="127779" marR="127779" marT="0" marB="0"/>
                </a:tc>
                <a:extLst>
                  <a:ext uri="{0D108BD9-81ED-4DB2-BD59-A6C34878D82A}">
                    <a16:rowId xmlns:a16="http://schemas.microsoft.com/office/drawing/2014/main" val="4157003637"/>
                  </a:ext>
                </a:extLst>
              </a:tr>
              <a:tr h="2344242">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b="0" dirty="0" err="1" smtClean="0">
                          <a:solidFill>
                            <a:schemeClr val="bg1"/>
                          </a:solidFill>
                        </a:rPr>
                        <a:t>Ngưỡng</a:t>
                      </a:r>
                      <a:r>
                        <a:rPr lang="en-US" sz="2800" b="0" dirty="0" smtClean="0">
                          <a:solidFill>
                            <a:schemeClr val="bg1"/>
                          </a:solidFill>
                        </a:rPr>
                        <a:t> </a:t>
                      </a:r>
                      <a:r>
                        <a:rPr lang="en-US" sz="2800" b="0" dirty="0" err="1" smtClean="0">
                          <a:solidFill>
                            <a:schemeClr val="bg1"/>
                          </a:solidFill>
                        </a:rPr>
                        <a:t>đơn</a:t>
                      </a:r>
                      <a:r>
                        <a:rPr lang="en-US" sz="2800" b="0" dirty="0" smtClean="0">
                          <a:solidFill>
                            <a:schemeClr val="bg1"/>
                          </a:solidFill>
                        </a:rPr>
                        <a:t> </a:t>
                      </a:r>
                      <a:r>
                        <a:rPr lang="en-US" sz="2800" b="0" dirty="0" err="1" smtClean="0">
                          <a:solidFill>
                            <a:schemeClr val="bg1"/>
                          </a:solidFill>
                        </a:rPr>
                        <a:t>phù</a:t>
                      </a:r>
                      <a:r>
                        <a:rPr lang="en-US" sz="2800" b="0" dirty="0" smtClean="0">
                          <a:solidFill>
                            <a:schemeClr val="bg1"/>
                          </a:solidFill>
                        </a:rPr>
                        <a:t> </a:t>
                      </a:r>
                      <a:r>
                        <a:rPr lang="en-US" sz="2800" b="0" dirty="0" err="1" smtClean="0">
                          <a:solidFill>
                            <a:schemeClr val="bg1"/>
                          </a:solidFill>
                        </a:rPr>
                        <a:t>hợp</a:t>
                      </a:r>
                      <a:r>
                        <a:rPr lang="en-US" sz="2800" b="0" dirty="0" smtClean="0">
                          <a:solidFill>
                            <a:schemeClr val="bg1"/>
                          </a:solidFill>
                        </a:rPr>
                        <a:t> </a:t>
                      </a:r>
                      <a:r>
                        <a:rPr lang="en-US" sz="2800" b="0" dirty="0" err="1" smtClean="0">
                          <a:solidFill>
                            <a:schemeClr val="bg1"/>
                          </a:solidFill>
                        </a:rPr>
                        <a:t>cho</a:t>
                      </a:r>
                      <a:r>
                        <a:rPr lang="en-US" sz="2800" b="0" dirty="0" smtClean="0">
                          <a:solidFill>
                            <a:schemeClr val="bg1"/>
                          </a:solidFill>
                        </a:rPr>
                        <a:t> </a:t>
                      </a:r>
                      <a:r>
                        <a:rPr lang="en-US" sz="2800" b="0" dirty="0" err="1" smtClean="0">
                          <a:solidFill>
                            <a:schemeClr val="bg1"/>
                          </a:solidFill>
                        </a:rPr>
                        <a:t>những</a:t>
                      </a:r>
                      <a:r>
                        <a:rPr lang="en-US" sz="2800" b="0" dirty="0" smtClean="0">
                          <a:solidFill>
                            <a:schemeClr val="bg1"/>
                          </a:solidFill>
                        </a:rPr>
                        <a:t> </a:t>
                      </a:r>
                      <a:r>
                        <a:rPr lang="en-US" sz="2800" b="0" dirty="0" err="1" smtClean="0">
                          <a:solidFill>
                            <a:schemeClr val="bg1"/>
                          </a:solidFill>
                        </a:rPr>
                        <a:t>trường</a:t>
                      </a:r>
                      <a:r>
                        <a:rPr lang="en-US" sz="2800" b="0" dirty="0" smtClean="0">
                          <a:solidFill>
                            <a:schemeClr val="bg1"/>
                          </a:solidFill>
                        </a:rPr>
                        <a:t> </a:t>
                      </a:r>
                      <a:r>
                        <a:rPr lang="en-US" sz="2800" b="0" dirty="0" err="1" smtClean="0">
                          <a:solidFill>
                            <a:schemeClr val="bg1"/>
                          </a:solidFill>
                        </a:rPr>
                        <a:t>hợp</a:t>
                      </a:r>
                      <a:r>
                        <a:rPr lang="en-US" sz="2800" b="0" dirty="0" smtClean="0">
                          <a:solidFill>
                            <a:schemeClr val="bg1"/>
                          </a:solidFill>
                        </a:rPr>
                        <a:t> </a:t>
                      </a:r>
                      <a:r>
                        <a:rPr lang="en-US" sz="2800" b="0" dirty="0" err="1" smtClean="0">
                          <a:solidFill>
                            <a:schemeClr val="bg1"/>
                          </a:solidFill>
                        </a:rPr>
                        <a:t>đơn</a:t>
                      </a:r>
                      <a:r>
                        <a:rPr lang="en-US" sz="2800" b="0" dirty="0" smtClean="0">
                          <a:solidFill>
                            <a:schemeClr val="bg1"/>
                          </a:solidFill>
                        </a:rPr>
                        <a:t> </a:t>
                      </a:r>
                      <a:r>
                        <a:rPr lang="en-US" sz="2800" b="0" dirty="0" err="1" smtClean="0">
                          <a:solidFill>
                            <a:schemeClr val="bg1"/>
                          </a:solidFill>
                        </a:rPr>
                        <a:t>giản</a:t>
                      </a:r>
                      <a:r>
                        <a:rPr lang="en-US" sz="2800" b="0" dirty="0" smtClean="0">
                          <a:solidFill>
                            <a:schemeClr val="bg1"/>
                          </a:solidFill>
                        </a:rPr>
                        <a:t>, </a:t>
                      </a:r>
                      <a:r>
                        <a:rPr lang="en-US" sz="2800" b="0" dirty="0" err="1" smtClean="0">
                          <a:solidFill>
                            <a:schemeClr val="bg1"/>
                          </a:solidFill>
                        </a:rPr>
                        <a:t>khi</a:t>
                      </a:r>
                      <a:r>
                        <a:rPr lang="en-US" sz="2800" b="0" dirty="0" smtClean="0">
                          <a:solidFill>
                            <a:schemeClr val="bg1"/>
                          </a:solidFill>
                        </a:rPr>
                        <a:t> </a:t>
                      </a:r>
                      <a:r>
                        <a:rPr lang="en-US" sz="2800" b="0" dirty="0" err="1" smtClean="0">
                          <a:solidFill>
                            <a:schemeClr val="bg1"/>
                          </a:solidFill>
                        </a:rPr>
                        <a:t>ảnh</a:t>
                      </a:r>
                      <a:r>
                        <a:rPr lang="en-US" sz="2800" b="0" dirty="0" smtClean="0">
                          <a:solidFill>
                            <a:schemeClr val="bg1"/>
                          </a:solidFill>
                        </a:rPr>
                        <a:t> </a:t>
                      </a:r>
                      <a:r>
                        <a:rPr lang="en-US" sz="2800" b="0" dirty="0" err="1" smtClean="0">
                          <a:solidFill>
                            <a:schemeClr val="bg1"/>
                          </a:solidFill>
                        </a:rPr>
                        <a:t>có</a:t>
                      </a:r>
                      <a:r>
                        <a:rPr lang="en-US" sz="2800" b="0" dirty="0" smtClean="0">
                          <a:solidFill>
                            <a:schemeClr val="bg1"/>
                          </a:solidFill>
                        </a:rPr>
                        <a:t> </a:t>
                      </a:r>
                      <a:r>
                        <a:rPr lang="en-US" sz="2800" b="0" dirty="0" err="1" smtClean="0">
                          <a:solidFill>
                            <a:schemeClr val="bg1"/>
                          </a:solidFill>
                        </a:rPr>
                        <a:t>độ</a:t>
                      </a:r>
                      <a:r>
                        <a:rPr lang="en-US" sz="2800" b="0" dirty="0" smtClean="0">
                          <a:solidFill>
                            <a:schemeClr val="bg1"/>
                          </a:solidFill>
                        </a:rPr>
                        <a:t> </a:t>
                      </a:r>
                      <a:r>
                        <a:rPr lang="en-US" sz="2800" b="0" dirty="0" err="1" smtClean="0">
                          <a:solidFill>
                            <a:schemeClr val="bg1"/>
                          </a:solidFill>
                        </a:rPr>
                        <a:t>tương</a:t>
                      </a:r>
                      <a:r>
                        <a:rPr lang="en-US" sz="2800" b="0" dirty="0" smtClean="0">
                          <a:solidFill>
                            <a:schemeClr val="bg1"/>
                          </a:solidFill>
                        </a:rPr>
                        <a:t> </a:t>
                      </a:r>
                      <a:r>
                        <a:rPr lang="en-US" sz="2800" b="0" dirty="0" err="1" smtClean="0">
                          <a:solidFill>
                            <a:schemeClr val="bg1"/>
                          </a:solidFill>
                        </a:rPr>
                        <a:t>phản</a:t>
                      </a:r>
                      <a:r>
                        <a:rPr lang="en-US" sz="2800" b="0" dirty="0" smtClean="0">
                          <a:solidFill>
                            <a:schemeClr val="bg1"/>
                          </a:solidFill>
                        </a:rPr>
                        <a:t> </a:t>
                      </a:r>
                      <a:r>
                        <a:rPr lang="en-US" sz="2800" b="0" dirty="0" err="1" smtClean="0">
                          <a:solidFill>
                            <a:schemeClr val="bg1"/>
                          </a:solidFill>
                        </a:rPr>
                        <a:t>tốt</a:t>
                      </a:r>
                      <a:r>
                        <a:rPr lang="en-US" sz="2800" b="0" dirty="0" smtClean="0">
                          <a:solidFill>
                            <a:schemeClr val="bg1"/>
                          </a:solidFill>
                        </a:rPr>
                        <a:t> </a:t>
                      </a:r>
                      <a:r>
                        <a:rPr lang="en-US" sz="2800" b="0" dirty="0" err="1" smtClean="0">
                          <a:solidFill>
                            <a:schemeClr val="bg1"/>
                          </a:solidFill>
                        </a:rPr>
                        <a:t>và</a:t>
                      </a:r>
                      <a:r>
                        <a:rPr lang="en-US" sz="2800" b="0" dirty="0" smtClean="0">
                          <a:solidFill>
                            <a:schemeClr val="bg1"/>
                          </a:solidFill>
                        </a:rPr>
                        <a:t> </a:t>
                      </a:r>
                      <a:r>
                        <a:rPr lang="en-US" sz="2800" b="0" dirty="0" err="1" smtClean="0">
                          <a:solidFill>
                            <a:schemeClr val="bg1"/>
                          </a:solidFill>
                        </a:rPr>
                        <a:t>dễ</a:t>
                      </a:r>
                      <a:r>
                        <a:rPr lang="en-US" sz="2800" b="0" dirty="0" smtClean="0">
                          <a:solidFill>
                            <a:schemeClr val="bg1"/>
                          </a:solidFill>
                        </a:rPr>
                        <a:t> </a:t>
                      </a:r>
                      <a:r>
                        <a:rPr lang="en-US" sz="2800" b="0" dirty="0" err="1" smtClean="0">
                          <a:solidFill>
                            <a:schemeClr val="bg1"/>
                          </a:solidFill>
                        </a:rPr>
                        <a:t>dàng</a:t>
                      </a:r>
                      <a:r>
                        <a:rPr lang="en-US" sz="2800" b="0" dirty="0" smtClean="0">
                          <a:solidFill>
                            <a:schemeClr val="bg1"/>
                          </a:solidFill>
                        </a:rPr>
                        <a:t> </a:t>
                      </a:r>
                      <a:r>
                        <a:rPr lang="en-US" sz="2800" b="0" dirty="0" err="1" smtClean="0">
                          <a:solidFill>
                            <a:schemeClr val="bg1"/>
                          </a:solidFill>
                        </a:rPr>
                        <a:t>phân</a:t>
                      </a:r>
                      <a:r>
                        <a:rPr lang="en-US" sz="2800" b="0" dirty="0" smtClean="0">
                          <a:solidFill>
                            <a:schemeClr val="bg1"/>
                          </a:solidFill>
                        </a:rPr>
                        <a:t> </a:t>
                      </a:r>
                      <a:r>
                        <a:rPr lang="en-US" sz="2800" b="0" dirty="0" err="1" smtClean="0">
                          <a:solidFill>
                            <a:schemeClr val="bg1"/>
                          </a:solidFill>
                        </a:rPr>
                        <a:t>biệt</a:t>
                      </a:r>
                      <a:r>
                        <a:rPr lang="en-US" sz="2800" b="0" dirty="0" smtClean="0">
                          <a:solidFill>
                            <a:schemeClr val="bg1"/>
                          </a:solidFill>
                        </a:rPr>
                        <a:t> </a:t>
                      </a:r>
                      <a:r>
                        <a:rPr lang="en-US" sz="2800" b="0" dirty="0" err="1" smtClean="0">
                          <a:solidFill>
                            <a:schemeClr val="bg1"/>
                          </a:solidFill>
                        </a:rPr>
                        <a:t>được</a:t>
                      </a:r>
                      <a:r>
                        <a:rPr lang="en-US" sz="2800" b="0" dirty="0" smtClean="0">
                          <a:solidFill>
                            <a:schemeClr val="bg1"/>
                          </a:solidFill>
                        </a:rPr>
                        <a:t> </a:t>
                      </a:r>
                      <a:r>
                        <a:rPr lang="en-US" sz="2800" b="0" dirty="0" err="1" smtClean="0">
                          <a:solidFill>
                            <a:schemeClr val="bg1"/>
                          </a:solidFill>
                        </a:rPr>
                        <a:t>giữa</a:t>
                      </a:r>
                      <a:r>
                        <a:rPr lang="en-US" sz="2800" b="0" dirty="0" smtClean="0">
                          <a:solidFill>
                            <a:schemeClr val="bg1"/>
                          </a:solidFill>
                        </a:rPr>
                        <a:t> </a:t>
                      </a:r>
                      <a:r>
                        <a:rPr lang="en-US" sz="2800" b="0" dirty="0" err="1" smtClean="0">
                          <a:solidFill>
                            <a:schemeClr val="bg1"/>
                          </a:solidFill>
                        </a:rPr>
                        <a:t>các</a:t>
                      </a:r>
                      <a:r>
                        <a:rPr lang="en-US" sz="2800" b="0" dirty="0" smtClean="0">
                          <a:solidFill>
                            <a:schemeClr val="bg1"/>
                          </a:solidFill>
                        </a:rPr>
                        <a:t> </a:t>
                      </a:r>
                      <a:r>
                        <a:rPr lang="en-US" sz="2800" b="0" dirty="0" err="1" smtClean="0">
                          <a:solidFill>
                            <a:schemeClr val="bg1"/>
                          </a:solidFill>
                        </a:rPr>
                        <a:t>đối</a:t>
                      </a:r>
                      <a:r>
                        <a:rPr lang="en-US" sz="2800" b="0" dirty="0" smtClean="0">
                          <a:solidFill>
                            <a:schemeClr val="bg1"/>
                          </a:solidFill>
                        </a:rPr>
                        <a:t> </a:t>
                      </a:r>
                      <a:r>
                        <a:rPr lang="en-US" sz="2800" b="0" dirty="0" err="1" smtClean="0">
                          <a:solidFill>
                            <a:schemeClr val="bg1"/>
                          </a:solidFill>
                        </a:rPr>
                        <a:t>tượng</a:t>
                      </a:r>
                      <a:r>
                        <a:rPr lang="en-US" sz="2800" b="0" dirty="0" smtClean="0">
                          <a:solidFill>
                            <a:schemeClr val="bg1"/>
                          </a:solidFill>
                        </a:rPr>
                        <a:t> </a:t>
                      </a:r>
                      <a:r>
                        <a:rPr lang="en-US" sz="2800" b="0" dirty="0" err="1" smtClean="0">
                          <a:solidFill>
                            <a:schemeClr val="bg1"/>
                          </a:solidFill>
                        </a:rPr>
                        <a:t>trong</a:t>
                      </a:r>
                      <a:r>
                        <a:rPr lang="en-US" sz="2800" b="0" dirty="0" smtClean="0">
                          <a:solidFill>
                            <a:schemeClr val="bg1"/>
                          </a:solidFill>
                        </a:rPr>
                        <a:t> </a:t>
                      </a:r>
                      <a:r>
                        <a:rPr lang="en-US" sz="2800" b="0" dirty="0" err="1" smtClean="0">
                          <a:solidFill>
                            <a:schemeClr val="bg1"/>
                          </a:solidFill>
                        </a:rPr>
                        <a:t>ảnh</a:t>
                      </a:r>
                      <a:endParaRPr lang="en-US" sz="2800" b="0" dirty="0" smtClean="0">
                        <a:solidFill>
                          <a:schemeClr val="bg1"/>
                        </a:solidFill>
                      </a:endParaRPr>
                    </a:p>
                    <a:p>
                      <a:pPr marL="0" marR="0" lvl="0" indent="0">
                        <a:lnSpc>
                          <a:spcPct val="107000"/>
                        </a:lnSpc>
                        <a:spcBef>
                          <a:spcPts val="0"/>
                        </a:spcBef>
                        <a:spcAft>
                          <a:spcPts val="0"/>
                        </a:spcAft>
                        <a:buClr>
                          <a:srgbClr val="000000"/>
                        </a:buClr>
                        <a:buSzPts val="1400"/>
                        <a:buFont typeface="Symbol" panose="05050102010706020507" pitchFamily="18" charset="2"/>
                        <a:buNone/>
                      </a:pPr>
                      <a:endParaRPr lang="en-US" sz="2800" dirty="0">
                        <a:solidFill>
                          <a:schemeClr val="bg1"/>
                        </a:solidFill>
                      </a:endParaRPr>
                    </a:p>
                  </a:txBody>
                  <a:tcPr marL="127779" marR="127779" marT="0" marB="0"/>
                </a:tc>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dirty="0" err="1" smtClean="0">
                          <a:solidFill>
                            <a:schemeClr val="bg1"/>
                          </a:solidFill>
                        </a:rPr>
                        <a:t>Trong</a:t>
                      </a:r>
                      <a:r>
                        <a:rPr lang="en-US" sz="2800" dirty="0" smtClean="0">
                          <a:solidFill>
                            <a:schemeClr val="bg1"/>
                          </a:solidFill>
                        </a:rPr>
                        <a:t> </a:t>
                      </a:r>
                      <a:r>
                        <a:rPr lang="en-US" sz="2800" dirty="0" err="1" smtClean="0">
                          <a:solidFill>
                            <a:schemeClr val="bg1"/>
                          </a:solidFill>
                        </a:rPr>
                        <a:t>khi</a:t>
                      </a:r>
                      <a:r>
                        <a:rPr lang="en-US" sz="2800" dirty="0" smtClean="0">
                          <a:solidFill>
                            <a:schemeClr val="bg1"/>
                          </a:solidFill>
                        </a:rPr>
                        <a:t> </a:t>
                      </a:r>
                      <a:r>
                        <a:rPr lang="en-US" sz="2800" dirty="0" err="1" smtClean="0">
                          <a:solidFill>
                            <a:schemeClr val="bg1"/>
                          </a:solidFill>
                        </a:rPr>
                        <a:t>đó</a:t>
                      </a:r>
                      <a:r>
                        <a:rPr lang="en-US" sz="2800" dirty="0" smtClean="0">
                          <a:solidFill>
                            <a:schemeClr val="bg1"/>
                          </a:solidFill>
                        </a:rPr>
                        <a:t>, </a:t>
                      </a:r>
                      <a:r>
                        <a:rPr lang="en-US" sz="2800" dirty="0" err="1" smtClean="0">
                          <a:solidFill>
                            <a:schemeClr val="bg1"/>
                          </a:solidFill>
                        </a:rPr>
                        <a:t>phân</a:t>
                      </a:r>
                      <a:r>
                        <a:rPr lang="en-US" sz="2800" dirty="0" smtClean="0">
                          <a:solidFill>
                            <a:schemeClr val="bg1"/>
                          </a:solidFill>
                        </a:rPr>
                        <a:t> </a:t>
                      </a:r>
                      <a:r>
                        <a:rPr lang="en-US" sz="2800" dirty="0" err="1" smtClean="0">
                          <a:solidFill>
                            <a:schemeClr val="bg1"/>
                          </a:solidFill>
                        </a:rPr>
                        <a:t>ngưỡng</a:t>
                      </a:r>
                      <a:r>
                        <a:rPr lang="en-US" sz="2800" dirty="0" smtClean="0">
                          <a:solidFill>
                            <a:schemeClr val="bg1"/>
                          </a:solidFill>
                        </a:rPr>
                        <a:t> </a:t>
                      </a:r>
                      <a:r>
                        <a:rPr lang="en-US" sz="2800" dirty="0" err="1" smtClean="0">
                          <a:solidFill>
                            <a:schemeClr val="bg1"/>
                          </a:solidFill>
                        </a:rPr>
                        <a:t>ảnh</a:t>
                      </a:r>
                      <a:r>
                        <a:rPr lang="en-US" sz="2800" dirty="0" smtClean="0">
                          <a:solidFill>
                            <a:schemeClr val="bg1"/>
                          </a:solidFill>
                        </a:rPr>
                        <a:t> </a:t>
                      </a:r>
                      <a:r>
                        <a:rPr lang="en-US" sz="2800" dirty="0" err="1" smtClean="0">
                          <a:solidFill>
                            <a:schemeClr val="bg1"/>
                          </a:solidFill>
                        </a:rPr>
                        <a:t>phù</a:t>
                      </a:r>
                      <a:r>
                        <a:rPr lang="en-US" sz="2800" dirty="0" smtClean="0">
                          <a:solidFill>
                            <a:schemeClr val="bg1"/>
                          </a:solidFill>
                        </a:rPr>
                        <a:t> </a:t>
                      </a:r>
                      <a:r>
                        <a:rPr lang="en-US" sz="2800" dirty="0" err="1" smtClean="0">
                          <a:solidFill>
                            <a:schemeClr val="bg1"/>
                          </a:solidFill>
                        </a:rPr>
                        <a:t>hợp</a:t>
                      </a:r>
                      <a:r>
                        <a:rPr lang="en-US" sz="2800" dirty="0" smtClean="0">
                          <a:solidFill>
                            <a:schemeClr val="bg1"/>
                          </a:solidFill>
                        </a:rPr>
                        <a:t> </a:t>
                      </a:r>
                      <a:r>
                        <a:rPr lang="en-US" sz="2800" dirty="0" err="1" smtClean="0">
                          <a:solidFill>
                            <a:schemeClr val="bg1"/>
                          </a:solidFill>
                        </a:rPr>
                        <a:t>hơn</a:t>
                      </a:r>
                      <a:r>
                        <a:rPr lang="en-US" sz="2800" dirty="0" smtClean="0">
                          <a:solidFill>
                            <a:schemeClr val="bg1"/>
                          </a:solidFill>
                        </a:rPr>
                        <a:t> </a:t>
                      </a:r>
                      <a:r>
                        <a:rPr lang="en-US" sz="2800" dirty="0" err="1" smtClean="0">
                          <a:solidFill>
                            <a:schemeClr val="bg1"/>
                          </a:solidFill>
                        </a:rPr>
                        <a:t>cho</a:t>
                      </a:r>
                      <a:r>
                        <a:rPr lang="en-US" sz="2800" dirty="0" smtClean="0">
                          <a:solidFill>
                            <a:schemeClr val="bg1"/>
                          </a:solidFill>
                        </a:rPr>
                        <a:t> </a:t>
                      </a:r>
                      <a:r>
                        <a:rPr lang="en-US" sz="2800" dirty="0" err="1" smtClean="0">
                          <a:solidFill>
                            <a:schemeClr val="bg1"/>
                          </a:solidFill>
                        </a:rPr>
                        <a:t>các</a:t>
                      </a:r>
                      <a:r>
                        <a:rPr lang="en-US" sz="2800" dirty="0" smtClean="0">
                          <a:solidFill>
                            <a:schemeClr val="bg1"/>
                          </a:solidFill>
                        </a:rPr>
                        <a:t> </a:t>
                      </a:r>
                      <a:r>
                        <a:rPr lang="en-US" sz="2800" dirty="0" err="1" smtClean="0">
                          <a:solidFill>
                            <a:schemeClr val="bg1"/>
                          </a:solidFill>
                        </a:rPr>
                        <a:t>trường</a:t>
                      </a:r>
                      <a:r>
                        <a:rPr lang="en-US" sz="2800" dirty="0" smtClean="0">
                          <a:solidFill>
                            <a:schemeClr val="bg1"/>
                          </a:solidFill>
                        </a:rPr>
                        <a:t> </a:t>
                      </a:r>
                      <a:r>
                        <a:rPr lang="en-US" sz="2800" dirty="0" err="1" smtClean="0">
                          <a:solidFill>
                            <a:schemeClr val="bg1"/>
                          </a:solidFill>
                        </a:rPr>
                        <a:t>hợp</a:t>
                      </a:r>
                      <a:r>
                        <a:rPr lang="en-US" sz="2800" dirty="0" smtClean="0">
                          <a:solidFill>
                            <a:schemeClr val="bg1"/>
                          </a:solidFill>
                        </a:rPr>
                        <a:t> </a:t>
                      </a:r>
                      <a:r>
                        <a:rPr lang="en-US" sz="2800" dirty="0" err="1" smtClean="0">
                          <a:solidFill>
                            <a:schemeClr val="bg1"/>
                          </a:solidFill>
                        </a:rPr>
                        <a:t>phức</a:t>
                      </a:r>
                      <a:r>
                        <a:rPr lang="en-US" sz="2800" dirty="0" smtClean="0">
                          <a:solidFill>
                            <a:schemeClr val="bg1"/>
                          </a:solidFill>
                        </a:rPr>
                        <a:t> </a:t>
                      </a:r>
                      <a:r>
                        <a:rPr lang="en-US" sz="2800" dirty="0" err="1" smtClean="0">
                          <a:solidFill>
                            <a:schemeClr val="bg1"/>
                          </a:solidFill>
                        </a:rPr>
                        <a:t>tạp</a:t>
                      </a:r>
                      <a:r>
                        <a:rPr lang="en-US" sz="2800" dirty="0" smtClean="0">
                          <a:solidFill>
                            <a:schemeClr val="bg1"/>
                          </a:solidFill>
                        </a:rPr>
                        <a:t>, </a:t>
                      </a:r>
                      <a:r>
                        <a:rPr lang="en-US" sz="2800" dirty="0" err="1" smtClean="0">
                          <a:solidFill>
                            <a:schemeClr val="bg1"/>
                          </a:solidFill>
                        </a:rPr>
                        <a:t>khi</a:t>
                      </a:r>
                      <a:r>
                        <a:rPr lang="en-US" sz="2800" dirty="0" smtClean="0">
                          <a:solidFill>
                            <a:schemeClr val="bg1"/>
                          </a:solidFill>
                        </a:rPr>
                        <a:t> </a:t>
                      </a:r>
                      <a:r>
                        <a:rPr lang="en-US" sz="2800" dirty="0" err="1" smtClean="0">
                          <a:solidFill>
                            <a:schemeClr val="bg1"/>
                          </a:solidFill>
                        </a:rPr>
                        <a:t>ảnh</a:t>
                      </a:r>
                      <a:r>
                        <a:rPr lang="en-US" sz="2800" dirty="0" smtClean="0">
                          <a:solidFill>
                            <a:schemeClr val="bg1"/>
                          </a:solidFill>
                        </a:rPr>
                        <a:t> </a:t>
                      </a:r>
                      <a:r>
                        <a:rPr lang="en-US" sz="2800" dirty="0" err="1" smtClean="0">
                          <a:solidFill>
                            <a:schemeClr val="bg1"/>
                          </a:solidFill>
                        </a:rPr>
                        <a:t>có</a:t>
                      </a:r>
                      <a:r>
                        <a:rPr lang="en-US" sz="2800" dirty="0" smtClean="0">
                          <a:solidFill>
                            <a:schemeClr val="bg1"/>
                          </a:solidFill>
                        </a:rPr>
                        <a:t> </a:t>
                      </a:r>
                      <a:r>
                        <a:rPr lang="en-US" sz="2800" dirty="0" err="1" smtClean="0">
                          <a:solidFill>
                            <a:schemeClr val="bg1"/>
                          </a:solidFill>
                        </a:rPr>
                        <a:t>độ</a:t>
                      </a:r>
                      <a:r>
                        <a:rPr lang="en-US" sz="2800" dirty="0" smtClean="0">
                          <a:solidFill>
                            <a:schemeClr val="bg1"/>
                          </a:solidFill>
                        </a:rPr>
                        <a:t> </a:t>
                      </a:r>
                      <a:r>
                        <a:rPr lang="en-US" sz="2800" dirty="0" err="1" smtClean="0">
                          <a:solidFill>
                            <a:schemeClr val="bg1"/>
                          </a:solidFill>
                        </a:rPr>
                        <a:t>tương</a:t>
                      </a:r>
                      <a:r>
                        <a:rPr lang="en-US" sz="2800" dirty="0" smtClean="0">
                          <a:solidFill>
                            <a:schemeClr val="bg1"/>
                          </a:solidFill>
                        </a:rPr>
                        <a:t> </a:t>
                      </a:r>
                      <a:r>
                        <a:rPr lang="en-US" sz="2800" dirty="0" err="1" smtClean="0">
                          <a:solidFill>
                            <a:schemeClr val="bg1"/>
                          </a:solidFill>
                        </a:rPr>
                        <a:t>phản</a:t>
                      </a:r>
                      <a:r>
                        <a:rPr lang="en-US" sz="2800" dirty="0" smtClean="0">
                          <a:solidFill>
                            <a:schemeClr val="bg1"/>
                          </a:solidFill>
                        </a:rPr>
                        <a:t> </a:t>
                      </a:r>
                      <a:r>
                        <a:rPr lang="en-US" sz="2800" dirty="0" err="1" smtClean="0">
                          <a:solidFill>
                            <a:schemeClr val="bg1"/>
                          </a:solidFill>
                        </a:rPr>
                        <a:t>kém</a:t>
                      </a:r>
                      <a:r>
                        <a:rPr lang="en-US" sz="2800" dirty="0" smtClean="0">
                          <a:solidFill>
                            <a:schemeClr val="bg1"/>
                          </a:solidFill>
                        </a:rPr>
                        <a:t> </a:t>
                      </a:r>
                      <a:r>
                        <a:rPr lang="en-US" sz="2800" dirty="0" err="1" smtClean="0">
                          <a:solidFill>
                            <a:schemeClr val="bg1"/>
                          </a:solidFill>
                        </a:rPr>
                        <a:t>và</a:t>
                      </a:r>
                      <a:r>
                        <a:rPr lang="en-US" sz="2800" dirty="0" smtClean="0">
                          <a:solidFill>
                            <a:schemeClr val="bg1"/>
                          </a:solidFill>
                        </a:rPr>
                        <a:t> </a:t>
                      </a:r>
                      <a:r>
                        <a:rPr lang="en-US" sz="2800" dirty="0" err="1" smtClean="0">
                          <a:solidFill>
                            <a:schemeClr val="bg1"/>
                          </a:solidFill>
                        </a:rPr>
                        <a:t>các</a:t>
                      </a:r>
                      <a:r>
                        <a:rPr lang="en-US" sz="2800" dirty="0" smtClean="0">
                          <a:solidFill>
                            <a:schemeClr val="bg1"/>
                          </a:solidFill>
                        </a:rPr>
                        <a:t> </a:t>
                      </a:r>
                      <a:r>
                        <a:rPr lang="en-US" sz="2800" dirty="0" err="1" smtClean="0">
                          <a:solidFill>
                            <a:schemeClr val="bg1"/>
                          </a:solidFill>
                        </a:rPr>
                        <a:t>đối</a:t>
                      </a:r>
                      <a:r>
                        <a:rPr lang="en-US" sz="2800" dirty="0" smtClean="0">
                          <a:solidFill>
                            <a:schemeClr val="bg1"/>
                          </a:solidFill>
                        </a:rPr>
                        <a:t> </a:t>
                      </a:r>
                      <a:r>
                        <a:rPr lang="en-US" sz="2800" dirty="0" err="1" smtClean="0">
                          <a:solidFill>
                            <a:schemeClr val="bg1"/>
                          </a:solidFill>
                        </a:rPr>
                        <a:t>tượng</a:t>
                      </a:r>
                      <a:r>
                        <a:rPr lang="en-US" sz="2800" dirty="0" smtClean="0">
                          <a:solidFill>
                            <a:schemeClr val="bg1"/>
                          </a:solidFill>
                        </a:rPr>
                        <a:t> </a:t>
                      </a:r>
                      <a:r>
                        <a:rPr lang="en-US" sz="2800" dirty="0" err="1" smtClean="0">
                          <a:solidFill>
                            <a:schemeClr val="bg1"/>
                          </a:solidFill>
                        </a:rPr>
                        <a:t>trong</a:t>
                      </a:r>
                      <a:r>
                        <a:rPr lang="en-US" sz="2800" dirty="0" smtClean="0">
                          <a:solidFill>
                            <a:schemeClr val="bg1"/>
                          </a:solidFill>
                        </a:rPr>
                        <a:t> </a:t>
                      </a:r>
                      <a:r>
                        <a:rPr lang="en-US" sz="2800" dirty="0" err="1" smtClean="0">
                          <a:solidFill>
                            <a:schemeClr val="bg1"/>
                          </a:solidFill>
                        </a:rPr>
                        <a:t>ảnh</a:t>
                      </a:r>
                      <a:r>
                        <a:rPr lang="en-US" sz="2800" dirty="0" smtClean="0">
                          <a:solidFill>
                            <a:schemeClr val="bg1"/>
                          </a:solidFill>
                        </a:rPr>
                        <a:t> </a:t>
                      </a:r>
                      <a:r>
                        <a:rPr lang="en-US" sz="2800" dirty="0" err="1" smtClean="0">
                          <a:solidFill>
                            <a:schemeClr val="bg1"/>
                          </a:solidFill>
                        </a:rPr>
                        <a:t>khó</a:t>
                      </a:r>
                      <a:r>
                        <a:rPr lang="en-US" sz="2800" dirty="0" smtClean="0">
                          <a:solidFill>
                            <a:schemeClr val="bg1"/>
                          </a:solidFill>
                        </a:rPr>
                        <a:t> </a:t>
                      </a:r>
                      <a:r>
                        <a:rPr lang="en-US" sz="2800" dirty="0" err="1" smtClean="0">
                          <a:solidFill>
                            <a:schemeClr val="bg1"/>
                          </a:solidFill>
                        </a:rPr>
                        <a:t>phân</a:t>
                      </a:r>
                      <a:r>
                        <a:rPr lang="en-US" sz="2800" dirty="0" smtClean="0">
                          <a:solidFill>
                            <a:schemeClr val="bg1"/>
                          </a:solidFill>
                        </a:rPr>
                        <a:t> </a:t>
                      </a:r>
                      <a:r>
                        <a:rPr lang="en-US" sz="2800" dirty="0" err="1" smtClean="0">
                          <a:solidFill>
                            <a:schemeClr val="bg1"/>
                          </a:solidFill>
                        </a:rPr>
                        <a:t>biệt</a:t>
                      </a:r>
                      <a:r>
                        <a:rPr lang="en-US" sz="2800" dirty="0" smtClean="0">
                          <a:solidFill>
                            <a:schemeClr val="bg1"/>
                          </a:solidFill>
                        </a:rPr>
                        <a:t>.</a:t>
                      </a:r>
                    </a:p>
                  </a:txBody>
                  <a:tcPr marL="127779" marR="127779" marT="0" marB="0"/>
                </a:tc>
                <a:extLst>
                  <a:ext uri="{0D108BD9-81ED-4DB2-BD59-A6C34878D82A}">
                    <a16:rowId xmlns:a16="http://schemas.microsoft.com/office/drawing/2014/main" val="1724175895"/>
                  </a:ext>
                </a:extLst>
              </a:tr>
              <a:tr h="2646546">
                <a:tc>
                  <a:txBody>
                    <a:bodyPr/>
                    <a:lstStyle/>
                    <a:p>
                      <a:pPr marL="0" marR="0" lvl="0" indent="0" algn="l" defTabSz="914400" rtl="0" eaLnBrk="1" fontAlgn="auto" latinLnBrk="0" hangingPunct="1">
                        <a:lnSpc>
                          <a:spcPct val="107000"/>
                        </a:lnSpc>
                        <a:spcBef>
                          <a:spcPts val="0"/>
                        </a:spcBef>
                        <a:spcAft>
                          <a:spcPts val="0"/>
                        </a:spcAft>
                        <a:buClr>
                          <a:srgbClr val="000000"/>
                        </a:buClr>
                        <a:buSzPts val="1400"/>
                        <a:buFont typeface="Symbol" panose="05050102010706020507" pitchFamily="18" charset="2"/>
                        <a:buNone/>
                        <a:tabLst/>
                        <a:defRPr/>
                      </a:pPr>
                      <a:r>
                        <a:rPr lang="en-US" sz="2800" b="0" dirty="0" err="1" smtClean="0">
                          <a:solidFill>
                            <a:schemeClr val="bg1"/>
                          </a:solidFill>
                        </a:rPr>
                        <a:t>Trong</a:t>
                      </a:r>
                      <a:r>
                        <a:rPr lang="en-US" sz="2800" b="0" dirty="0" smtClean="0">
                          <a:solidFill>
                            <a:schemeClr val="bg1"/>
                          </a:solidFill>
                        </a:rPr>
                        <a:t> </a:t>
                      </a:r>
                      <a:r>
                        <a:rPr lang="en-US" sz="2800" b="0" dirty="0" err="1" smtClean="0">
                          <a:solidFill>
                            <a:schemeClr val="bg1"/>
                          </a:solidFill>
                        </a:rPr>
                        <a:t>khi</a:t>
                      </a:r>
                      <a:r>
                        <a:rPr lang="en-US" sz="2800" b="0" dirty="0" smtClean="0">
                          <a:solidFill>
                            <a:schemeClr val="bg1"/>
                          </a:solidFill>
                        </a:rPr>
                        <a:t> </a:t>
                      </a:r>
                      <a:r>
                        <a:rPr lang="en-US" sz="2800" b="0" dirty="0" err="1" smtClean="0">
                          <a:solidFill>
                            <a:schemeClr val="bg1"/>
                          </a:solidFill>
                        </a:rPr>
                        <a:t>đó</a:t>
                      </a:r>
                      <a:r>
                        <a:rPr lang="en-US" sz="2800" b="0" dirty="0" smtClean="0">
                          <a:solidFill>
                            <a:schemeClr val="bg1"/>
                          </a:solidFill>
                        </a:rPr>
                        <a:t>, </a:t>
                      </a:r>
                      <a:r>
                        <a:rPr lang="en-US" sz="2800" b="0" dirty="0" err="1" smtClean="0">
                          <a:solidFill>
                            <a:schemeClr val="bg1"/>
                          </a:solidFill>
                        </a:rPr>
                        <a:t>ngưỡng</a:t>
                      </a:r>
                      <a:r>
                        <a:rPr lang="en-US" sz="2800" b="0" dirty="0" smtClean="0">
                          <a:solidFill>
                            <a:schemeClr val="bg1"/>
                          </a:solidFill>
                        </a:rPr>
                        <a:t> </a:t>
                      </a:r>
                      <a:r>
                        <a:rPr lang="en-US" sz="2800" b="0" dirty="0" err="1" smtClean="0">
                          <a:solidFill>
                            <a:schemeClr val="bg1"/>
                          </a:solidFill>
                        </a:rPr>
                        <a:t>đơn</a:t>
                      </a:r>
                      <a:r>
                        <a:rPr lang="en-US" sz="2800" b="0" dirty="0" smtClean="0">
                          <a:solidFill>
                            <a:schemeClr val="bg1"/>
                          </a:solidFill>
                        </a:rPr>
                        <a:t> </a:t>
                      </a:r>
                      <a:r>
                        <a:rPr lang="en-US" sz="2800" b="0" dirty="0" err="1" smtClean="0">
                          <a:solidFill>
                            <a:schemeClr val="bg1"/>
                          </a:solidFill>
                        </a:rPr>
                        <a:t>không</a:t>
                      </a:r>
                      <a:r>
                        <a:rPr lang="en-US" sz="2800" b="0" dirty="0" smtClean="0">
                          <a:solidFill>
                            <a:schemeClr val="bg1"/>
                          </a:solidFill>
                        </a:rPr>
                        <a:t> </a:t>
                      </a:r>
                      <a:r>
                        <a:rPr lang="en-US" sz="2800" b="0" dirty="0" err="1" smtClean="0">
                          <a:solidFill>
                            <a:schemeClr val="bg1"/>
                          </a:solidFill>
                        </a:rPr>
                        <a:t>cung</a:t>
                      </a:r>
                      <a:r>
                        <a:rPr lang="en-US" sz="2800" b="0" dirty="0" smtClean="0">
                          <a:solidFill>
                            <a:schemeClr val="bg1"/>
                          </a:solidFill>
                        </a:rPr>
                        <a:t> </a:t>
                      </a:r>
                      <a:r>
                        <a:rPr lang="en-US" sz="2800" b="0" dirty="0" err="1" smtClean="0">
                          <a:solidFill>
                            <a:schemeClr val="bg1"/>
                          </a:solidFill>
                        </a:rPr>
                        <a:t>cấp</a:t>
                      </a:r>
                      <a:r>
                        <a:rPr lang="en-US" sz="2800" b="0" dirty="0" smtClean="0">
                          <a:solidFill>
                            <a:schemeClr val="bg1"/>
                          </a:solidFill>
                        </a:rPr>
                        <a:t> </a:t>
                      </a:r>
                      <a:r>
                        <a:rPr lang="en-US" sz="2800" b="0" dirty="0" err="1" smtClean="0">
                          <a:solidFill>
                            <a:schemeClr val="bg1"/>
                          </a:solidFill>
                        </a:rPr>
                        <a:t>các</a:t>
                      </a:r>
                      <a:r>
                        <a:rPr lang="en-US" sz="2800" b="0" dirty="0" smtClean="0">
                          <a:solidFill>
                            <a:schemeClr val="bg1"/>
                          </a:solidFill>
                        </a:rPr>
                        <a:t> </a:t>
                      </a:r>
                      <a:r>
                        <a:rPr lang="en-US" sz="2800" b="0" dirty="0" err="1" smtClean="0">
                          <a:solidFill>
                            <a:schemeClr val="bg1"/>
                          </a:solidFill>
                        </a:rPr>
                        <a:t>tùy</a:t>
                      </a:r>
                      <a:r>
                        <a:rPr lang="en-US" sz="2800" b="0" dirty="0" smtClean="0">
                          <a:solidFill>
                            <a:schemeClr val="bg1"/>
                          </a:solidFill>
                        </a:rPr>
                        <a:t> </a:t>
                      </a:r>
                      <a:r>
                        <a:rPr lang="en-US" sz="2800" b="0" dirty="0" err="1" smtClean="0">
                          <a:solidFill>
                            <a:schemeClr val="bg1"/>
                          </a:solidFill>
                        </a:rPr>
                        <a:t>chọn</a:t>
                      </a:r>
                      <a:r>
                        <a:rPr lang="en-US" sz="2800" b="0" dirty="0" smtClean="0">
                          <a:solidFill>
                            <a:schemeClr val="bg1"/>
                          </a:solidFill>
                        </a:rPr>
                        <a:t> </a:t>
                      </a:r>
                      <a:r>
                        <a:rPr lang="en-US" sz="2800" b="0" dirty="0" err="1" smtClean="0">
                          <a:solidFill>
                            <a:schemeClr val="bg1"/>
                          </a:solidFill>
                        </a:rPr>
                        <a:t>này</a:t>
                      </a:r>
                      <a:r>
                        <a:rPr lang="en-US" sz="2800" b="0" dirty="0" smtClean="0">
                          <a:solidFill>
                            <a:schemeClr val="bg1"/>
                          </a:solidFill>
                        </a:rPr>
                        <a:t>.</a:t>
                      </a:r>
                    </a:p>
                    <a:p>
                      <a:pPr marL="0" marR="0" lvl="0" indent="0">
                        <a:lnSpc>
                          <a:spcPct val="107000"/>
                        </a:lnSpc>
                        <a:spcBef>
                          <a:spcPts val="0"/>
                        </a:spcBef>
                        <a:spcAft>
                          <a:spcPts val="0"/>
                        </a:spcAft>
                        <a:buClr>
                          <a:srgbClr val="000000"/>
                        </a:buClr>
                        <a:buSzPts val="1400"/>
                        <a:buFont typeface="Symbol" panose="05050102010706020507" pitchFamily="18" charset="2"/>
                        <a:buNone/>
                      </a:pPr>
                      <a:endParaRPr lang="en-US" sz="2800" dirty="0">
                        <a:solidFill>
                          <a:schemeClr val="bg1"/>
                        </a:solidFill>
                      </a:endParaRPr>
                    </a:p>
                  </a:txBody>
                  <a:tcPr marL="127779" marR="127779"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Pts val="1400"/>
                        <a:buFont typeface="Symbol" panose="05050102010706020507" pitchFamily="18" charset="2"/>
                        <a:buNone/>
                        <a:tabLst/>
                        <a:defRPr/>
                      </a:pPr>
                      <a:r>
                        <a:rPr lang="en-US" sz="2800" dirty="0" err="1" smtClean="0">
                          <a:solidFill>
                            <a:schemeClr val="bg1"/>
                          </a:solidFill>
                        </a:rPr>
                        <a:t>Phân</a:t>
                      </a:r>
                      <a:r>
                        <a:rPr lang="en-US" sz="2800" dirty="0" smtClean="0">
                          <a:solidFill>
                            <a:schemeClr val="bg1"/>
                          </a:solidFill>
                        </a:rPr>
                        <a:t> </a:t>
                      </a:r>
                      <a:r>
                        <a:rPr lang="en-US" sz="2800" dirty="0" err="1" smtClean="0">
                          <a:solidFill>
                            <a:schemeClr val="bg1"/>
                          </a:solidFill>
                        </a:rPr>
                        <a:t>ngưỡng</a:t>
                      </a:r>
                      <a:r>
                        <a:rPr lang="en-US" sz="2800" dirty="0" smtClean="0">
                          <a:solidFill>
                            <a:schemeClr val="bg1"/>
                          </a:solidFill>
                        </a:rPr>
                        <a:t> </a:t>
                      </a:r>
                      <a:r>
                        <a:rPr lang="en-US" sz="2800" dirty="0" err="1" smtClean="0">
                          <a:solidFill>
                            <a:schemeClr val="bg1"/>
                          </a:solidFill>
                        </a:rPr>
                        <a:t>ảnh</a:t>
                      </a:r>
                      <a:r>
                        <a:rPr lang="en-US" sz="2800" dirty="0" smtClean="0">
                          <a:solidFill>
                            <a:schemeClr val="bg1"/>
                          </a:solidFill>
                        </a:rPr>
                        <a:t> </a:t>
                      </a:r>
                      <a:r>
                        <a:rPr lang="en-US" sz="2800" dirty="0" err="1" smtClean="0">
                          <a:solidFill>
                            <a:schemeClr val="bg1"/>
                          </a:solidFill>
                        </a:rPr>
                        <a:t>có</a:t>
                      </a:r>
                      <a:r>
                        <a:rPr lang="en-US" sz="2800" dirty="0" smtClean="0">
                          <a:solidFill>
                            <a:schemeClr val="bg1"/>
                          </a:solidFill>
                        </a:rPr>
                        <a:t> </a:t>
                      </a:r>
                      <a:r>
                        <a:rPr lang="en-US" sz="2800" dirty="0" err="1" smtClean="0">
                          <a:solidFill>
                            <a:schemeClr val="bg1"/>
                          </a:solidFill>
                        </a:rPr>
                        <a:t>thể</a:t>
                      </a:r>
                      <a:r>
                        <a:rPr lang="en-US" sz="2800" dirty="0" smtClean="0">
                          <a:solidFill>
                            <a:schemeClr val="bg1"/>
                          </a:solidFill>
                        </a:rPr>
                        <a:t> </a:t>
                      </a:r>
                      <a:r>
                        <a:rPr lang="en-US" sz="2800" dirty="0" err="1" smtClean="0">
                          <a:solidFill>
                            <a:schemeClr val="bg1"/>
                          </a:solidFill>
                        </a:rPr>
                        <a:t>được</a:t>
                      </a:r>
                      <a:r>
                        <a:rPr lang="en-US" sz="2800" dirty="0" smtClean="0">
                          <a:solidFill>
                            <a:schemeClr val="bg1"/>
                          </a:solidFill>
                        </a:rPr>
                        <a:t> </a:t>
                      </a:r>
                      <a:r>
                        <a:rPr lang="en-US" sz="2800" dirty="0" err="1" smtClean="0">
                          <a:solidFill>
                            <a:schemeClr val="bg1"/>
                          </a:solidFill>
                        </a:rPr>
                        <a:t>tinh</a:t>
                      </a:r>
                      <a:r>
                        <a:rPr lang="en-US" sz="2800" dirty="0" smtClean="0">
                          <a:solidFill>
                            <a:schemeClr val="bg1"/>
                          </a:solidFill>
                        </a:rPr>
                        <a:t> </a:t>
                      </a:r>
                      <a:r>
                        <a:rPr lang="en-US" sz="2800" dirty="0" err="1" smtClean="0">
                          <a:solidFill>
                            <a:schemeClr val="bg1"/>
                          </a:solidFill>
                        </a:rPr>
                        <a:t>chỉnh</a:t>
                      </a:r>
                      <a:r>
                        <a:rPr lang="en-US" sz="2800" dirty="0" smtClean="0">
                          <a:solidFill>
                            <a:schemeClr val="bg1"/>
                          </a:solidFill>
                        </a:rPr>
                        <a:t> </a:t>
                      </a:r>
                      <a:r>
                        <a:rPr lang="en-US" sz="2800" dirty="0" err="1" smtClean="0">
                          <a:solidFill>
                            <a:schemeClr val="bg1"/>
                          </a:solidFill>
                        </a:rPr>
                        <a:t>để</a:t>
                      </a:r>
                      <a:r>
                        <a:rPr lang="en-US" sz="2800" dirty="0" smtClean="0">
                          <a:solidFill>
                            <a:schemeClr val="bg1"/>
                          </a:solidFill>
                        </a:rPr>
                        <a:t> </a:t>
                      </a:r>
                      <a:r>
                        <a:rPr lang="en-US" sz="2800" dirty="0" err="1" smtClean="0">
                          <a:solidFill>
                            <a:schemeClr val="bg1"/>
                          </a:solidFill>
                        </a:rPr>
                        <a:t>cải</a:t>
                      </a:r>
                      <a:r>
                        <a:rPr lang="en-US" sz="2800" dirty="0" smtClean="0">
                          <a:solidFill>
                            <a:schemeClr val="bg1"/>
                          </a:solidFill>
                        </a:rPr>
                        <a:t> </a:t>
                      </a:r>
                      <a:r>
                        <a:rPr lang="en-US" sz="2800" dirty="0" err="1" smtClean="0">
                          <a:solidFill>
                            <a:schemeClr val="bg1"/>
                          </a:solidFill>
                        </a:rPr>
                        <a:t>thiện</a:t>
                      </a:r>
                      <a:r>
                        <a:rPr lang="en-US" sz="2800" dirty="0" smtClean="0">
                          <a:solidFill>
                            <a:schemeClr val="bg1"/>
                          </a:solidFill>
                        </a:rPr>
                        <a:t> </a:t>
                      </a:r>
                      <a:r>
                        <a:rPr lang="en-US" sz="2800" dirty="0" err="1" smtClean="0">
                          <a:solidFill>
                            <a:schemeClr val="bg1"/>
                          </a:solidFill>
                        </a:rPr>
                        <a:t>kết</a:t>
                      </a:r>
                      <a:r>
                        <a:rPr lang="en-US" sz="2800" dirty="0" smtClean="0">
                          <a:solidFill>
                            <a:schemeClr val="bg1"/>
                          </a:solidFill>
                        </a:rPr>
                        <a:t> </a:t>
                      </a:r>
                      <a:r>
                        <a:rPr lang="en-US" sz="2800" dirty="0" err="1" smtClean="0">
                          <a:solidFill>
                            <a:schemeClr val="bg1"/>
                          </a:solidFill>
                        </a:rPr>
                        <a:t>quả</a:t>
                      </a:r>
                      <a:r>
                        <a:rPr lang="en-US" sz="2800" dirty="0" smtClean="0">
                          <a:solidFill>
                            <a:schemeClr val="bg1"/>
                          </a:solidFill>
                        </a:rPr>
                        <a:t> </a:t>
                      </a:r>
                      <a:r>
                        <a:rPr lang="en-US" sz="2800" dirty="0" err="1" smtClean="0">
                          <a:solidFill>
                            <a:schemeClr val="bg1"/>
                          </a:solidFill>
                        </a:rPr>
                        <a:t>chuyển</a:t>
                      </a:r>
                      <a:r>
                        <a:rPr lang="en-US" sz="2800" dirty="0" smtClean="0">
                          <a:solidFill>
                            <a:schemeClr val="bg1"/>
                          </a:solidFill>
                        </a:rPr>
                        <a:t> </a:t>
                      </a:r>
                      <a:r>
                        <a:rPr lang="en-US" sz="2800" dirty="0" err="1" smtClean="0">
                          <a:solidFill>
                            <a:schemeClr val="bg1"/>
                          </a:solidFill>
                        </a:rPr>
                        <a:t>đổi</a:t>
                      </a:r>
                      <a:r>
                        <a:rPr lang="en-US" sz="2800" dirty="0" smtClean="0">
                          <a:solidFill>
                            <a:schemeClr val="bg1"/>
                          </a:solidFill>
                        </a:rPr>
                        <a:t> </a:t>
                      </a:r>
                      <a:r>
                        <a:rPr lang="en-US" sz="2800" dirty="0" err="1" smtClean="0">
                          <a:solidFill>
                            <a:schemeClr val="bg1"/>
                          </a:solidFill>
                        </a:rPr>
                        <a:t>bằng</a:t>
                      </a:r>
                      <a:r>
                        <a:rPr lang="en-US" sz="2800" dirty="0" smtClean="0">
                          <a:solidFill>
                            <a:schemeClr val="bg1"/>
                          </a:solidFill>
                        </a:rPr>
                        <a:t> </a:t>
                      </a:r>
                      <a:r>
                        <a:rPr lang="en-US" sz="2800" dirty="0" err="1" smtClean="0">
                          <a:solidFill>
                            <a:schemeClr val="bg1"/>
                          </a:solidFill>
                        </a:rPr>
                        <a:t>cách</a:t>
                      </a:r>
                      <a:r>
                        <a:rPr lang="en-US" sz="2800" dirty="0" smtClean="0">
                          <a:solidFill>
                            <a:schemeClr val="bg1"/>
                          </a:solidFill>
                        </a:rPr>
                        <a:t> </a:t>
                      </a:r>
                      <a:r>
                        <a:rPr lang="en-US" sz="2800" dirty="0" err="1" smtClean="0">
                          <a:solidFill>
                            <a:schemeClr val="bg1"/>
                          </a:solidFill>
                        </a:rPr>
                        <a:t>sử</a:t>
                      </a:r>
                      <a:r>
                        <a:rPr lang="en-US" sz="2800" dirty="0" smtClean="0">
                          <a:solidFill>
                            <a:schemeClr val="bg1"/>
                          </a:solidFill>
                        </a:rPr>
                        <a:t> </a:t>
                      </a:r>
                      <a:r>
                        <a:rPr lang="en-US" sz="2800" dirty="0" err="1" smtClean="0">
                          <a:solidFill>
                            <a:schemeClr val="bg1"/>
                          </a:solidFill>
                        </a:rPr>
                        <a:t>dụng</a:t>
                      </a:r>
                      <a:r>
                        <a:rPr lang="en-US" sz="2800" dirty="0" smtClean="0">
                          <a:solidFill>
                            <a:schemeClr val="bg1"/>
                          </a:solidFill>
                        </a:rPr>
                        <a:t> </a:t>
                      </a:r>
                      <a:r>
                        <a:rPr lang="en-US" sz="2800" dirty="0" err="1" smtClean="0">
                          <a:solidFill>
                            <a:schemeClr val="bg1"/>
                          </a:solidFill>
                        </a:rPr>
                        <a:t>nhiều</a:t>
                      </a:r>
                      <a:r>
                        <a:rPr lang="en-US" sz="2800" dirty="0" smtClean="0">
                          <a:solidFill>
                            <a:schemeClr val="bg1"/>
                          </a:solidFill>
                        </a:rPr>
                        <a:t> </a:t>
                      </a:r>
                      <a:r>
                        <a:rPr lang="en-US" sz="2800" dirty="0" err="1" smtClean="0">
                          <a:solidFill>
                            <a:schemeClr val="bg1"/>
                          </a:solidFill>
                        </a:rPr>
                        <a:t>giá</a:t>
                      </a:r>
                      <a:r>
                        <a:rPr lang="en-US" sz="2800" dirty="0" smtClean="0">
                          <a:solidFill>
                            <a:schemeClr val="bg1"/>
                          </a:solidFill>
                        </a:rPr>
                        <a:t> </a:t>
                      </a:r>
                      <a:r>
                        <a:rPr lang="en-US" sz="2800" dirty="0" err="1" smtClean="0">
                          <a:solidFill>
                            <a:schemeClr val="bg1"/>
                          </a:solidFill>
                        </a:rPr>
                        <a:t>trị</a:t>
                      </a:r>
                      <a:r>
                        <a:rPr lang="en-US" sz="2800" dirty="0" smtClean="0">
                          <a:solidFill>
                            <a:schemeClr val="bg1"/>
                          </a:solidFill>
                        </a:rPr>
                        <a:t> </a:t>
                      </a:r>
                      <a:r>
                        <a:rPr lang="en-US" sz="2800" dirty="0" err="1" smtClean="0">
                          <a:solidFill>
                            <a:schemeClr val="bg1"/>
                          </a:solidFill>
                        </a:rPr>
                        <a:t>ngưỡng</a:t>
                      </a:r>
                      <a:r>
                        <a:rPr lang="en-US" sz="2800" dirty="0" smtClean="0">
                          <a:solidFill>
                            <a:schemeClr val="bg1"/>
                          </a:solidFill>
                        </a:rPr>
                        <a:t> </a:t>
                      </a:r>
                      <a:r>
                        <a:rPr lang="en-US" sz="2800" dirty="0" err="1" smtClean="0">
                          <a:solidFill>
                            <a:schemeClr val="bg1"/>
                          </a:solidFill>
                        </a:rPr>
                        <a:t>hoặc</a:t>
                      </a:r>
                      <a:r>
                        <a:rPr lang="en-US" sz="2800" dirty="0" smtClean="0">
                          <a:solidFill>
                            <a:schemeClr val="bg1"/>
                          </a:solidFill>
                        </a:rPr>
                        <a:t> </a:t>
                      </a:r>
                      <a:r>
                        <a:rPr lang="en-US" sz="2800" dirty="0" err="1" smtClean="0">
                          <a:solidFill>
                            <a:schemeClr val="bg1"/>
                          </a:solidFill>
                        </a:rPr>
                        <a:t>áp</a:t>
                      </a:r>
                      <a:r>
                        <a:rPr lang="en-US" sz="2800" dirty="0" smtClean="0">
                          <a:solidFill>
                            <a:schemeClr val="bg1"/>
                          </a:solidFill>
                        </a:rPr>
                        <a:t> </a:t>
                      </a:r>
                      <a:r>
                        <a:rPr lang="en-US" sz="2800" dirty="0" err="1" smtClean="0">
                          <a:solidFill>
                            <a:schemeClr val="bg1"/>
                          </a:solidFill>
                        </a:rPr>
                        <a:t>dụng</a:t>
                      </a:r>
                      <a:r>
                        <a:rPr lang="en-US" sz="2800" dirty="0" smtClean="0">
                          <a:solidFill>
                            <a:schemeClr val="bg1"/>
                          </a:solidFill>
                        </a:rPr>
                        <a:t> </a:t>
                      </a:r>
                      <a:r>
                        <a:rPr lang="en-US" sz="2800" dirty="0" err="1" smtClean="0">
                          <a:solidFill>
                            <a:schemeClr val="bg1"/>
                          </a:solidFill>
                        </a:rPr>
                        <a:t>các</a:t>
                      </a:r>
                      <a:r>
                        <a:rPr lang="en-US" sz="2800" dirty="0" smtClean="0">
                          <a:solidFill>
                            <a:schemeClr val="bg1"/>
                          </a:solidFill>
                        </a:rPr>
                        <a:t> </a:t>
                      </a:r>
                      <a:r>
                        <a:rPr lang="en-US" sz="2800" dirty="0" err="1" smtClean="0">
                          <a:solidFill>
                            <a:schemeClr val="bg1"/>
                          </a:solidFill>
                        </a:rPr>
                        <a:t>kỹ</a:t>
                      </a:r>
                      <a:r>
                        <a:rPr lang="en-US" sz="2800" dirty="0" smtClean="0">
                          <a:solidFill>
                            <a:schemeClr val="bg1"/>
                          </a:solidFill>
                        </a:rPr>
                        <a:t> </a:t>
                      </a:r>
                      <a:r>
                        <a:rPr lang="en-US" sz="2800" dirty="0" err="1" smtClean="0">
                          <a:solidFill>
                            <a:schemeClr val="bg1"/>
                          </a:solidFill>
                        </a:rPr>
                        <a:t>thuật</a:t>
                      </a:r>
                      <a:r>
                        <a:rPr lang="en-US" sz="2800" dirty="0" smtClean="0">
                          <a:solidFill>
                            <a:schemeClr val="bg1"/>
                          </a:solidFill>
                        </a:rPr>
                        <a:t> </a:t>
                      </a:r>
                      <a:r>
                        <a:rPr lang="en-US" sz="2800" dirty="0" err="1" smtClean="0">
                          <a:solidFill>
                            <a:schemeClr val="bg1"/>
                          </a:solidFill>
                        </a:rPr>
                        <a:t>xử</a:t>
                      </a:r>
                      <a:r>
                        <a:rPr lang="en-US" sz="2800" dirty="0" smtClean="0">
                          <a:solidFill>
                            <a:schemeClr val="bg1"/>
                          </a:solidFill>
                        </a:rPr>
                        <a:t> </a:t>
                      </a:r>
                      <a:r>
                        <a:rPr lang="en-US" sz="2800" dirty="0" err="1" smtClean="0">
                          <a:solidFill>
                            <a:schemeClr val="bg1"/>
                          </a:solidFill>
                        </a:rPr>
                        <a:t>lý</a:t>
                      </a:r>
                      <a:r>
                        <a:rPr lang="en-US" sz="2800" dirty="0" smtClean="0">
                          <a:solidFill>
                            <a:schemeClr val="bg1"/>
                          </a:solidFill>
                        </a:rPr>
                        <a:t> </a:t>
                      </a:r>
                      <a:r>
                        <a:rPr lang="en-US" sz="2800" dirty="0" err="1" smtClean="0">
                          <a:solidFill>
                            <a:schemeClr val="bg1"/>
                          </a:solidFill>
                        </a:rPr>
                        <a:t>ảnh</a:t>
                      </a:r>
                      <a:r>
                        <a:rPr lang="en-US" sz="2800" dirty="0" smtClean="0">
                          <a:solidFill>
                            <a:schemeClr val="bg1"/>
                          </a:solidFill>
                        </a:rPr>
                        <a:t> </a:t>
                      </a:r>
                      <a:r>
                        <a:rPr lang="en-US" sz="2800" dirty="0" err="1" smtClean="0">
                          <a:solidFill>
                            <a:schemeClr val="bg1"/>
                          </a:solidFill>
                        </a:rPr>
                        <a:t>khác</a:t>
                      </a:r>
                      <a:r>
                        <a:rPr lang="en-US" sz="2800" dirty="0" smtClean="0">
                          <a:solidFill>
                            <a:schemeClr val="bg1"/>
                          </a:solidFill>
                        </a:rPr>
                        <a:t> </a:t>
                      </a:r>
                      <a:r>
                        <a:rPr lang="en-US" sz="2800" dirty="0" err="1" smtClean="0">
                          <a:solidFill>
                            <a:schemeClr val="bg1"/>
                          </a:solidFill>
                        </a:rPr>
                        <a:t>như</a:t>
                      </a:r>
                      <a:r>
                        <a:rPr lang="en-US" sz="2800" dirty="0" smtClean="0">
                          <a:solidFill>
                            <a:schemeClr val="bg1"/>
                          </a:solidFill>
                        </a:rPr>
                        <a:t> </a:t>
                      </a:r>
                      <a:r>
                        <a:rPr lang="en-US" sz="2800" dirty="0" err="1" smtClean="0">
                          <a:solidFill>
                            <a:schemeClr val="bg1"/>
                          </a:solidFill>
                        </a:rPr>
                        <a:t>lọc</a:t>
                      </a:r>
                      <a:r>
                        <a:rPr lang="en-US" sz="2800" dirty="0" smtClean="0">
                          <a:solidFill>
                            <a:schemeClr val="bg1"/>
                          </a:solidFill>
                        </a:rPr>
                        <a:t>, </a:t>
                      </a:r>
                      <a:r>
                        <a:rPr lang="en-US" sz="2800" dirty="0" err="1" smtClean="0">
                          <a:solidFill>
                            <a:schemeClr val="bg1"/>
                          </a:solidFill>
                        </a:rPr>
                        <a:t>khuếch</a:t>
                      </a:r>
                      <a:r>
                        <a:rPr lang="en-US" sz="2800" dirty="0" smtClean="0">
                          <a:solidFill>
                            <a:schemeClr val="bg1"/>
                          </a:solidFill>
                        </a:rPr>
                        <a:t> </a:t>
                      </a:r>
                      <a:r>
                        <a:rPr lang="en-US" sz="2800" dirty="0" err="1" smtClean="0">
                          <a:solidFill>
                            <a:schemeClr val="bg1"/>
                          </a:solidFill>
                        </a:rPr>
                        <a:t>đại</a:t>
                      </a:r>
                      <a:r>
                        <a:rPr lang="en-US" sz="2800" dirty="0" smtClean="0">
                          <a:solidFill>
                            <a:schemeClr val="bg1"/>
                          </a:solidFill>
                        </a:rPr>
                        <a:t>, hay </a:t>
                      </a:r>
                      <a:r>
                        <a:rPr lang="en-US" sz="2800" dirty="0" err="1" smtClean="0">
                          <a:solidFill>
                            <a:schemeClr val="bg1"/>
                          </a:solidFill>
                        </a:rPr>
                        <a:t>giảm</a:t>
                      </a:r>
                      <a:r>
                        <a:rPr lang="en-US" sz="2800" dirty="0" smtClean="0">
                          <a:solidFill>
                            <a:schemeClr val="bg1"/>
                          </a:solidFill>
                        </a:rPr>
                        <a:t> </a:t>
                      </a:r>
                      <a:r>
                        <a:rPr lang="en-US" sz="2800" dirty="0" err="1" smtClean="0">
                          <a:solidFill>
                            <a:schemeClr val="bg1"/>
                          </a:solidFill>
                        </a:rPr>
                        <a:t>nhiễu</a:t>
                      </a:r>
                      <a:endParaRPr lang="en-US" sz="2800" dirty="0" smtClean="0">
                        <a:solidFill>
                          <a:schemeClr val="bg1"/>
                        </a:solidFill>
                      </a:endParaRPr>
                    </a:p>
                    <a:p>
                      <a:pPr marL="0" marR="0" lvl="0" indent="0">
                        <a:lnSpc>
                          <a:spcPct val="107000"/>
                        </a:lnSpc>
                        <a:spcBef>
                          <a:spcPts val="0"/>
                        </a:spcBef>
                        <a:spcAft>
                          <a:spcPts val="0"/>
                        </a:spcAft>
                        <a:buClr>
                          <a:srgbClr val="000000"/>
                        </a:buClr>
                        <a:buSzPts val="1400"/>
                        <a:buFont typeface="Symbol" panose="05050102010706020507" pitchFamily="18" charset="2"/>
                        <a:buNone/>
                      </a:pPr>
                      <a:endParaRPr lang="en-US" sz="2800" dirty="0">
                        <a:solidFill>
                          <a:schemeClr val="bg1"/>
                        </a:solidFill>
                      </a:endParaRPr>
                    </a:p>
                  </a:txBody>
                  <a:tcPr marL="127779" marR="127779" marT="0" marB="0"/>
                </a:tc>
                <a:extLst>
                  <a:ext uri="{0D108BD9-81ED-4DB2-BD59-A6C34878D82A}">
                    <a16:rowId xmlns:a16="http://schemas.microsoft.com/office/drawing/2014/main" val="4208688360"/>
                  </a:ext>
                </a:extLst>
              </a:tr>
            </a:tbl>
          </a:graphicData>
        </a:graphic>
      </p:graphicFrame>
      <p:grpSp>
        <p:nvGrpSpPr>
          <p:cNvPr id="13" name="Group 6"/>
          <p:cNvGrpSpPr/>
          <p:nvPr/>
        </p:nvGrpSpPr>
        <p:grpSpPr>
          <a:xfrm>
            <a:off x="-3635587" y="4991100"/>
            <a:ext cx="6383425" cy="5528076"/>
            <a:chOff x="0" y="0"/>
            <a:chExt cx="3619627" cy="3134614"/>
          </a:xfrm>
        </p:grpSpPr>
        <p:sp>
          <p:nvSpPr>
            <p:cNvPr id="14"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8"/>
          <p:cNvGrpSpPr/>
          <p:nvPr/>
        </p:nvGrpSpPr>
        <p:grpSpPr>
          <a:xfrm>
            <a:off x="1599172" y="5917598"/>
            <a:ext cx="3034530" cy="2627917"/>
            <a:chOff x="0" y="0"/>
            <a:chExt cx="3619627" cy="3134614"/>
          </a:xfrm>
        </p:grpSpPr>
        <p:sp>
          <p:nvSpPr>
            <p:cNvPr id="16"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7" name="Group 10"/>
          <p:cNvGrpSpPr/>
          <p:nvPr/>
        </p:nvGrpSpPr>
        <p:grpSpPr>
          <a:xfrm>
            <a:off x="3980999" y="7869856"/>
            <a:ext cx="2141618" cy="1854652"/>
            <a:chOff x="0" y="0"/>
            <a:chExt cx="3619627" cy="3134614"/>
          </a:xfrm>
        </p:grpSpPr>
        <p:sp>
          <p:nvSpPr>
            <p:cNvPr id="18"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9" name="Group 18"/>
          <p:cNvGrpSpPr/>
          <p:nvPr/>
        </p:nvGrpSpPr>
        <p:grpSpPr>
          <a:xfrm>
            <a:off x="914059" y="9472013"/>
            <a:ext cx="5553423" cy="842932"/>
            <a:chOff x="914400" y="800100"/>
            <a:chExt cx="5553423" cy="842932"/>
          </a:xfrm>
        </p:grpSpPr>
        <p:pic>
          <p:nvPicPr>
            <p:cNvPr id="20" name="Picture 19">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1" name="TextBox 20"/>
            <p:cNvSpPr txBox="1"/>
            <p:nvPr/>
          </p:nvSpPr>
          <p:spPr>
            <a:xfrm>
              <a:off x="1918308" y="1036900"/>
              <a:ext cx="4549515" cy="369332"/>
            </a:xfrm>
            <a:prstGeom prst="rect">
              <a:avLst/>
            </a:prstGeom>
            <a:noFill/>
          </p:spPr>
          <p:txBody>
            <a:bodyPr wrap="none" rtlCol="0">
              <a:spAutoFit/>
            </a:bodyPr>
            <a:lstStyle/>
            <a:p>
              <a:r>
                <a:rPr lang="en-US" b="1" dirty="0" smtClean="0">
                  <a:solidFill>
                    <a:schemeClr val="bg1"/>
                  </a:solidFill>
                </a:rPr>
                <a:t>TRƯỜNG ĐH SƯ PHẠM KỸ THUẬT VĨNH LONG</a:t>
              </a:r>
              <a:endParaRPr lang="en-US" b="1" dirty="0">
                <a:solidFill>
                  <a:schemeClr val="bg1"/>
                </a:solidFill>
              </a:endParaRPr>
            </a:p>
          </p:txBody>
        </p:sp>
      </p:grpSp>
    </p:spTree>
    <p:extLst>
      <p:ext uri="{BB962C8B-B14F-4D97-AF65-F5344CB8AC3E}">
        <p14:creationId xmlns:p14="http://schemas.microsoft.com/office/powerpoint/2010/main" val="31964055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781299" y="5753100"/>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4406754" y="650631"/>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TextBox 8"/>
          <p:cNvSpPr txBox="1"/>
          <p:nvPr/>
        </p:nvSpPr>
        <p:spPr>
          <a:xfrm>
            <a:off x="11504016" y="2043985"/>
            <a:ext cx="5317919" cy="2492990"/>
          </a:xfrm>
          <a:prstGeom prst="rect">
            <a:avLst/>
          </a:prstGeom>
        </p:spPr>
        <p:txBody>
          <a:bodyPr wrap="square" lIns="0" tIns="0" rIns="0" bIns="0" rtlCol="0" anchor="t">
            <a:spAutoFit/>
          </a:bodyPr>
          <a:lstStyle/>
          <a:p>
            <a:r>
              <a:rPr lang="en-US" dirty="0" err="1"/>
              <a:t>Ngưỡng</a:t>
            </a:r>
            <a:r>
              <a:rPr lang="en-US" dirty="0"/>
              <a:t> </a:t>
            </a:r>
            <a:r>
              <a:rPr lang="en-US" dirty="0" err="1"/>
              <a:t>kép</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ảnh</a:t>
            </a:r>
            <a:r>
              <a:rPr lang="en-US" dirty="0"/>
              <a:t> </a:t>
            </a:r>
            <a:r>
              <a:rPr lang="en-US" dirty="0" err="1"/>
              <a:t>bằng</a:t>
            </a:r>
            <a:r>
              <a:rPr lang="en-US" dirty="0"/>
              <a:t> </a:t>
            </a:r>
            <a:r>
              <a:rPr lang="en-US" dirty="0" err="1"/>
              <a:t>cách</a:t>
            </a:r>
            <a:r>
              <a:rPr lang="en-US" dirty="0"/>
              <a:t> </a:t>
            </a:r>
            <a:r>
              <a:rPr lang="en-US" b="1" dirty="0" err="1"/>
              <a:t>áp</a:t>
            </a:r>
            <a:r>
              <a:rPr lang="en-US" b="1" dirty="0"/>
              <a:t> </a:t>
            </a:r>
            <a:r>
              <a:rPr lang="en-US" b="1" dirty="0" err="1"/>
              <a:t>dụng</a:t>
            </a:r>
            <a:r>
              <a:rPr lang="en-US" b="1" dirty="0"/>
              <a:t> </a:t>
            </a:r>
            <a:r>
              <a:rPr lang="en-US" b="1" dirty="0" err="1"/>
              <a:t>hai</a:t>
            </a:r>
            <a:r>
              <a:rPr lang="en-US" b="1" dirty="0"/>
              <a:t> </a:t>
            </a:r>
            <a:r>
              <a:rPr lang="en-US" b="1" dirty="0" err="1"/>
              <a:t>ngưỡng</a:t>
            </a:r>
            <a:r>
              <a:rPr lang="en-US" dirty="0"/>
              <a:t> </a:t>
            </a:r>
            <a:r>
              <a:rPr lang="en-US" dirty="0" err="1"/>
              <a:t>thay</a:t>
            </a:r>
            <a:r>
              <a:rPr lang="en-US" dirty="0"/>
              <a:t> </a:t>
            </a:r>
            <a:r>
              <a:rPr lang="en-US" dirty="0" err="1"/>
              <a:t>vì</a:t>
            </a:r>
            <a:r>
              <a:rPr lang="en-US" dirty="0"/>
              <a:t> </a:t>
            </a:r>
            <a:r>
              <a:rPr lang="en-US" dirty="0" err="1"/>
              <a:t>một</a:t>
            </a:r>
            <a:r>
              <a:rPr lang="en-US" dirty="0"/>
              <a:t> </a:t>
            </a:r>
            <a:r>
              <a:rPr lang="en-US" dirty="0" err="1"/>
              <a:t>ngưỡng</a:t>
            </a:r>
            <a:r>
              <a:rPr lang="en-US" dirty="0"/>
              <a:t> </a:t>
            </a:r>
            <a:r>
              <a:rPr lang="en-US" dirty="0" err="1"/>
              <a:t>duy</a:t>
            </a:r>
            <a:r>
              <a:rPr lang="en-US" dirty="0"/>
              <a:t> </a:t>
            </a:r>
            <a:r>
              <a:rPr lang="en-US" dirty="0" err="1"/>
              <a:t>nhất</a:t>
            </a:r>
            <a:r>
              <a:rPr lang="en-US" dirty="0"/>
              <a:t> </a:t>
            </a:r>
            <a:r>
              <a:rPr lang="en-US" dirty="0" err="1"/>
              <a:t>như</a:t>
            </a:r>
            <a:r>
              <a:rPr lang="en-US" dirty="0"/>
              <a:t> </a:t>
            </a:r>
            <a:r>
              <a:rPr lang="en-US" dirty="0" err="1"/>
              <a:t>trong</a:t>
            </a:r>
            <a:r>
              <a:rPr lang="en-US" dirty="0"/>
              <a:t> </a:t>
            </a:r>
            <a:r>
              <a:rPr lang="en-US" dirty="0" err="1"/>
              <a:t>phân</a:t>
            </a:r>
            <a:r>
              <a:rPr lang="en-US" dirty="0"/>
              <a:t> </a:t>
            </a:r>
            <a:r>
              <a:rPr lang="en-US" dirty="0" err="1"/>
              <a:t>ngưỡng</a:t>
            </a:r>
            <a:r>
              <a:rPr lang="en-US" dirty="0"/>
              <a:t> </a:t>
            </a:r>
            <a:r>
              <a:rPr lang="en-US" dirty="0" err="1"/>
              <a:t>đơn</a:t>
            </a:r>
            <a:r>
              <a:rPr lang="en-US" dirty="0"/>
              <a:t>. </a:t>
            </a:r>
            <a:r>
              <a:rPr lang="en-US" dirty="0" err="1"/>
              <a:t>Các</a:t>
            </a:r>
            <a:r>
              <a:rPr lang="en-US" dirty="0"/>
              <a:t> </a:t>
            </a:r>
            <a:r>
              <a:rPr lang="en-US" dirty="0" err="1"/>
              <a:t>điểm</a:t>
            </a:r>
            <a:r>
              <a:rPr lang="en-US" dirty="0"/>
              <a:t> </a:t>
            </a:r>
            <a:r>
              <a:rPr lang="en-US" dirty="0" err="1"/>
              <a:t>ảnh</a:t>
            </a:r>
            <a:r>
              <a:rPr lang="en-US" dirty="0"/>
              <a:t> </a:t>
            </a:r>
            <a:r>
              <a:rPr lang="en-US" dirty="0" err="1"/>
              <a:t>trong</a:t>
            </a:r>
            <a:r>
              <a:rPr lang="en-US" dirty="0"/>
              <a:t> </a:t>
            </a:r>
            <a:r>
              <a:rPr lang="en-US" dirty="0" err="1"/>
              <a:t>ảnh</a:t>
            </a:r>
            <a:r>
              <a:rPr lang="en-US" dirty="0"/>
              <a:t> </a:t>
            </a:r>
            <a:r>
              <a:rPr lang="en-US" dirty="0" err="1"/>
              <a:t>có</a:t>
            </a:r>
            <a:r>
              <a:rPr lang="en-US" dirty="0"/>
              <a:t> </a:t>
            </a:r>
            <a:r>
              <a:rPr lang="en-US" b="1" dirty="0" err="1"/>
              <a:t>giá</a:t>
            </a:r>
            <a:r>
              <a:rPr lang="en-US" b="1" dirty="0"/>
              <a:t> </a:t>
            </a:r>
            <a:r>
              <a:rPr lang="en-US" b="1" dirty="0" err="1"/>
              <a:t>trị</a:t>
            </a:r>
            <a:r>
              <a:rPr lang="en-US" b="1" dirty="0"/>
              <a:t> </a:t>
            </a:r>
            <a:r>
              <a:rPr lang="en-US" b="1" dirty="0" err="1"/>
              <a:t>lớn</a:t>
            </a:r>
            <a:r>
              <a:rPr lang="en-US" b="1" dirty="0"/>
              <a:t> </a:t>
            </a:r>
            <a:r>
              <a:rPr lang="en-US" b="1" dirty="0" err="1"/>
              <a:t>hơn</a:t>
            </a:r>
            <a:r>
              <a:rPr lang="en-US" b="1" dirty="0"/>
              <a:t> </a:t>
            </a:r>
            <a:r>
              <a:rPr lang="en-US" b="1" dirty="0" err="1"/>
              <a:t>ngưỡng</a:t>
            </a:r>
            <a:r>
              <a:rPr lang="en-US" dirty="0"/>
              <a:t> </a:t>
            </a:r>
            <a:r>
              <a:rPr lang="en-US" b="1" dirty="0" err="1"/>
              <a:t>trên</a:t>
            </a:r>
            <a:r>
              <a:rPr lang="en-US" dirty="0"/>
              <a:t> </a:t>
            </a:r>
            <a:r>
              <a:rPr lang="en-US" dirty="0" err="1"/>
              <a:t>sẽ</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b="1" dirty="0" err="1"/>
              <a:t>ảnh</a:t>
            </a:r>
            <a:r>
              <a:rPr lang="en-US" b="1" dirty="0"/>
              <a:t> </a:t>
            </a:r>
            <a:r>
              <a:rPr lang="en-US" b="1" dirty="0" err="1"/>
              <a:t>nền</a:t>
            </a:r>
            <a:r>
              <a:rPr lang="en-US" dirty="0"/>
              <a:t>, </a:t>
            </a:r>
            <a:r>
              <a:rPr lang="en-US" dirty="0" err="1"/>
              <a:t>và</a:t>
            </a:r>
            <a:r>
              <a:rPr lang="en-US" dirty="0"/>
              <a:t> </a:t>
            </a:r>
            <a:r>
              <a:rPr lang="en-US" dirty="0" err="1"/>
              <a:t>các</a:t>
            </a:r>
            <a:r>
              <a:rPr lang="en-US" dirty="0"/>
              <a:t> </a:t>
            </a:r>
            <a:r>
              <a:rPr lang="en-US" dirty="0" err="1"/>
              <a:t>điểm</a:t>
            </a:r>
            <a:r>
              <a:rPr lang="en-US" dirty="0"/>
              <a:t> </a:t>
            </a:r>
            <a:r>
              <a:rPr lang="en-US" dirty="0" err="1"/>
              <a:t>ảnh</a:t>
            </a:r>
            <a:r>
              <a:rPr lang="en-US" dirty="0"/>
              <a:t> </a:t>
            </a:r>
            <a:r>
              <a:rPr lang="en-US" dirty="0" err="1"/>
              <a:t>có</a:t>
            </a:r>
            <a:r>
              <a:rPr lang="en-US" dirty="0"/>
              <a:t> </a:t>
            </a:r>
            <a:r>
              <a:rPr lang="en-US" b="1" dirty="0" err="1"/>
              <a:t>giá</a:t>
            </a:r>
            <a:r>
              <a:rPr lang="en-US" b="1" dirty="0"/>
              <a:t> </a:t>
            </a:r>
            <a:r>
              <a:rPr lang="en-US" b="1" dirty="0" err="1"/>
              <a:t>trị</a:t>
            </a:r>
            <a:r>
              <a:rPr lang="en-US" b="1" dirty="0"/>
              <a:t> </a:t>
            </a:r>
            <a:r>
              <a:rPr lang="en-US" b="1" dirty="0" err="1"/>
              <a:t>nhỏ</a:t>
            </a:r>
            <a:r>
              <a:rPr lang="en-US" b="1" dirty="0"/>
              <a:t> </a:t>
            </a:r>
            <a:r>
              <a:rPr lang="en-US" b="1" dirty="0" err="1"/>
              <a:t>hơn</a:t>
            </a:r>
            <a:r>
              <a:rPr lang="en-US" b="1" dirty="0"/>
              <a:t> </a:t>
            </a:r>
            <a:r>
              <a:rPr lang="en-US" b="1" dirty="0" err="1"/>
              <a:t>ngưỡng</a:t>
            </a:r>
            <a:r>
              <a:rPr lang="en-US" b="1" dirty="0"/>
              <a:t> </a:t>
            </a:r>
            <a:r>
              <a:rPr lang="en-US" b="1" dirty="0" err="1"/>
              <a:t>dưới</a:t>
            </a:r>
            <a:r>
              <a:rPr lang="en-US" dirty="0"/>
              <a:t> </a:t>
            </a:r>
            <a:r>
              <a:rPr lang="en-US" dirty="0" err="1"/>
              <a:t>sẽ</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b="1" dirty="0" err="1"/>
              <a:t>đối</a:t>
            </a:r>
            <a:r>
              <a:rPr lang="en-US" b="1" dirty="0"/>
              <a:t> </a:t>
            </a:r>
            <a:r>
              <a:rPr lang="en-US" b="1" dirty="0" err="1"/>
              <a:t>tượng</a:t>
            </a:r>
            <a:r>
              <a:rPr lang="en-US" dirty="0"/>
              <a:t>.</a:t>
            </a:r>
            <a:endParaRPr lang="en-US" sz="1400" dirty="0"/>
          </a:p>
          <a:p>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kép</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b="1" dirty="0" err="1"/>
              <a:t>ứng</a:t>
            </a:r>
            <a:r>
              <a:rPr lang="en-US" b="1" dirty="0"/>
              <a:t> </a:t>
            </a:r>
            <a:r>
              <a:rPr lang="en-US" b="1" dirty="0" err="1"/>
              <a:t>dụng</a:t>
            </a:r>
            <a:r>
              <a:rPr lang="en-US" b="1" dirty="0"/>
              <a:t> </a:t>
            </a:r>
            <a:r>
              <a:rPr lang="en-US" b="1" dirty="0" err="1"/>
              <a:t>nhận</a:t>
            </a:r>
            <a:r>
              <a:rPr lang="en-US" b="1" dirty="0"/>
              <a:t> </a:t>
            </a:r>
            <a:r>
              <a:rPr lang="en-US" b="1" dirty="0" err="1"/>
              <a:t>diện</a:t>
            </a:r>
            <a:r>
              <a:rPr lang="en-US" b="1" dirty="0"/>
              <a:t> </a:t>
            </a:r>
            <a:r>
              <a:rPr lang="en-US" b="1" dirty="0" err="1"/>
              <a:t>đối</a:t>
            </a:r>
            <a:r>
              <a:rPr lang="en-US" b="1" dirty="0"/>
              <a:t> </a:t>
            </a:r>
            <a:r>
              <a:rPr lang="en-US" b="1" dirty="0" err="1"/>
              <a:t>tượng</a:t>
            </a:r>
            <a:r>
              <a:rPr lang="en-US" dirty="0"/>
              <a:t>, </a:t>
            </a:r>
            <a:r>
              <a:rPr lang="en-US" b="1" dirty="0" err="1"/>
              <a:t>phát</a:t>
            </a:r>
            <a:r>
              <a:rPr lang="en-US" b="1" dirty="0"/>
              <a:t> </a:t>
            </a:r>
            <a:r>
              <a:rPr lang="en-US" b="1" dirty="0" err="1"/>
              <a:t>hiện</a:t>
            </a:r>
            <a:r>
              <a:rPr lang="en-US" b="1" dirty="0"/>
              <a:t> </a:t>
            </a:r>
            <a:r>
              <a:rPr lang="en-US" b="1" dirty="0" err="1"/>
              <a:t>biên</a:t>
            </a:r>
            <a:r>
              <a:rPr lang="en-US" b="1" dirty="0"/>
              <a:t> </a:t>
            </a:r>
            <a:r>
              <a:rPr lang="en-US" b="1" dirty="0" err="1"/>
              <a:t>và</a:t>
            </a:r>
            <a:r>
              <a:rPr lang="en-US" b="1" dirty="0"/>
              <a:t> </a:t>
            </a:r>
            <a:r>
              <a:rPr lang="en-US" b="1" dirty="0" err="1"/>
              <a:t>trích</a:t>
            </a:r>
            <a:r>
              <a:rPr lang="en-US" b="1" dirty="0"/>
              <a:t> </a:t>
            </a:r>
            <a:r>
              <a:rPr lang="en-US" b="1" dirty="0" err="1"/>
              <a:t>xuất</a:t>
            </a:r>
            <a:r>
              <a:rPr lang="en-US" b="1" dirty="0"/>
              <a:t> </a:t>
            </a:r>
            <a:r>
              <a:rPr lang="en-US" b="1" dirty="0" err="1"/>
              <a:t>đặc</a:t>
            </a:r>
            <a:r>
              <a:rPr lang="en-US" b="1" dirty="0"/>
              <a:t> </a:t>
            </a:r>
            <a:r>
              <a:rPr lang="en-US" b="1" dirty="0" err="1"/>
              <a:t>trưng</a:t>
            </a:r>
            <a:r>
              <a:rPr lang="en-US" dirty="0"/>
              <a:t>.</a:t>
            </a:r>
            <a:endParaRPr lang="en-US" sz="1400" dirty="0"/>
          </a:p>
        </p:txBody>
      </p:sp>
      <p:grpSp>
        <p:nvGrpSpPr>
          <p:cNvPr id="11" name="Group 11"/>
          <p:cNvGrpSpPr/>
          <p:nvPr/>
        </p:nvGrpSpPr>
        <p:grpSpPr>
          <a:xfrm rot="-10800000">
            <a:off x="10455858" y="706421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3" name="Picture 12"/>
          <p:cNvPicPr/>
          <p:nvPr/>
        </p:nvPicPr>
        <p:blipFill>
          <a:blip r:embed="rId2"/>
          <a:stretch>
            <a:fillRect/>
          </a:stretch>
        </p:blipFill>
        <p:spPr>
          <a:xfrm>
            <a:off x="104246" y="1695792"/>
            <a:ext cx="9690299" cy="8651905"/>
          </a:xfrm>
          <a:prstGeom prst="rect">
            <a:avLst/>
          </a:prstGeom>
        </p:spPr>
      </p:pic>
      <p:sp>
        <p:nvSpPr>
          <p:cNvPr id="14" name="TextBox 13"/>
          <p:cNvSpPr txBox="1"/>
          <p:nvPr/>
        </p:nvSpPr>
        <p:spPr>
          <a:xfrm>
            <a:off x="1295400" y="647700"/>
            <a:ext cx="4115020" cy="830997"/>
          </a:xfrm>
          <a:prstGeom prst="rect">
            <a:avLst/>
          </a:prstGeom>
          <a:noFill/>
        </p:spPr>
        <p:txBody>
          <a:bodyPr wrap="square" rtlCol="0">
            <a:spAutoFit/>
          </a:bodyPr>
          <a:lstStyle/>
          <a:p>
            <a:r>
              <a:rPr lang="en-US" sz="4800" dirty="0" smtClean="0"/>
              <a:t>3. </a:t>
            </a:r>
            <a:r>
              <a:rPr lang="en-US" sz="4800" dirty="0" err="1" smtClean="0"/>
              <a:t>Ngưỡng</a:t>
            </a:r>
            <a:r>
              <a:rPr lang="en-US" sz="4800" dirty="0" smtClean="0"/>
              <a:t> </a:t>
            </a:r>
            <a:r>
              <a:rPr lang="en-US" sz="4800" dirty="0" err="1" smtClean="0"/>
              <a:t>kép</a:t>
            </a:r>
            <a:endParaRPr lang="en-US" sz="4800" dirty="0"/>
          </a:p>
        </p:txBody>
      </p:sp>
      <p:grpSp>
        <p:nvGrpSpPr>
          <p:cNvPr id="15" name="Group 14"/>
          <p:cNvGrpSpPr/>
          <p:nvPr/>
        </p:nvGrpSpPr>
        <p:grpSpPr>
          <a:xfrm>
            <a:off x="304800" y="193889"/>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Tree>
    <p:extLst>
      <p:ext uri="{BB962C8B-B14F-4D97-AF65-F5344CB8AC3E}">
        <p14:creationId xmlns:p14="http://schemas.microsoft.com/office/powerpoint/2010/main" val="28409354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35" name="Group 34"/>
          <p:cNvGrpSpPr/>
          <p:nvPr/>
        </p:nvGrpSpPr>
        <p:grpSpPr>
          <a:xfrm>
            <a:off x="609600" y="108971"/>
            <a:ext cx="5553423" cy="842932"/>
            <a:chOff x="914400" y="800100"/>
            <a:chExt cx="5553423" cy="842932"/>
          </a:xfrm>
        </p:grpSpPr>
        <p:pic>
          <p:nvPicPr>
            <p:cNvPr id="36" name="Picture 3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37" name="TextBox 36"/>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2" name="TextBox 1"/>
          <p:cNvSpPr txBox="1"/>
          <p:nvPr/>
        </p:nvSpPr>
        <p:spPr>
          <a:xfrm>
            <a:off x="533400" y="2687862"/>
            <a:ext cx="16873915" cy="1200329"/>
          </a:xfrm>
          <a:prstGeom prst="rect">
            <a:avLst/>
          </a:prstGeom>
          <a:noFill/>
        </p:spPr>
        <p:txBody>
          <a:bodyPr wrap="none" rtlCol="0">
            <a:spAutoFit/>
          </a:bodyPr>
          <a:lstStyle/>
          <a:p>
            <a:r>
              <a:rPr lang="en-US" dirty="0" err="1"/>
              <a:t>Ngưỡng</a:t>
            </a:r>
            <a:r>
              <a:rPr lang="en-US" dirty="0"/>
              <a:t> </a:t>
            </a:r>
            <a:r>
              <a:rPr lang="en-US" dirty="0" err="1"/>
              <a:t>cục</a:t>
            </a:r>
            <a:r>
              <a:rPr lang="en-US" dirty="0"/>
              <a:t> </a:t>
            </a:r>
            <a:r>
              <a:rPr lang="en-US" dirty="0" err="1"/>
              <a:t>bộ</a:t>
            </a:r>
            <a:r>
              <a:rPr lang="en-US" dirty="0"/>
              <a:t> (local </a:t>
            </a:r>
            <a:r>
              <a:rPr lang="en-US" dirty="0" err="1"/>
              <a:t>thresholding</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việc</a:t>
            </a:r>
            <a:r>
              <a:rPr lang="en-US" dirty="0"/>
              <a:t> </a:t>
            </a:r>
            <a:r>
              <a:rPr lang="en-US" b="1" dirty="0"/>
              <a:t>chia </a:t>
            </a:r>
            <a:r>
              <a:rPr lang="en-US" b="1" dirty="0" err="1"/>
              <a:t>ảnh</a:t>
            </a:r>
            <a:r>
              <a:rPr lang="en-US" b="1" dirty="0"/>
              <a:t> </a:t>
            </a:r>
            <a:r>
              <a:rPr lang="en-US" b="1" dirty="0" err="1"/>
              <a:t>thành</a:t>
            </a:r>
            <a:r>
              <a:rPr lang="en-US" b="1" dirty="0"/>
              <a:t> </a:t>
            </a:r>
            <a:r>
              <a:rPr lang="en-US" b="1" dirty="0" err="1"/>
              <a:t>các</a:t>
            </a:r>
            <a:r>
              <a:rPr lang="en-US" b="1" dirty="0"/>
              <a:t> </a:t>
            </a:r>
            <a:r>
              <a:rPr lang="en-US" b="1" dirty="0" err="1"/>
              <a:t>vùng</a:t>
            </a:r>
            <a:r>
              <a:rPr lang="en-US" b="1" dirty="0"/>
              <a:t> con</a:t>
            </a:r>
            <a:r>
              <a:rPr lang="en-US" dirty="0"/>
              <a:t> </a:t>
            </a:r>
            <a:r>
              <a:rPr lang="en-US" dirty="0" err="1"/>
              <a:t>và</a:t>
            </a:r>
            <a:r>
              <a:rPr lang="en-US" dirty="0"/>
              <a:t> </a:t>
            </a:r>
            <a:r>
              <a:rPr lang="en-US" b="1" dirty="0" err="1"/>
              <a:t>áp</a:t>
            </a:r>
            <a:r>
              <a:rPr lang="en-US" b="1" dirty="0"/>
              <a:t> </a:t>
            </a:r>
            <a:r>
              <a:rPr lang="en-US" b="1" dirty="0" err="1"/>
              <a:t>dụng</a:t>
            </a:r>
            <a:r>
              <a:rPr lang="en-US" b="1" dirty="0"/>
              <a:t> </a:t>
            </a:r>
            <a:r>
              <a:rPr lang="en-US" b="1" dirty="0" err="1"/>
              <a:t>một</a:t>
            </a:r>
            <a:r>
              <a:rPr lang="en-US" b="1" dirty="0"/>
              <a:t> </a:t>
            </a:r>
            <a:r>
              <a:rPr lang="en-US" b="1" dirty="0" err="1"/>
              <a:t>ngưỡng</a:t>
            </a:r>
            <a:r>
              <a:rPr lang="en-US" b="1" dirty="0"/>
              <a:t> </a:t>
            </a:r>
            <a:r>
              <a:rPr lang="en-US" b="1" dirty="0" err="1"/>
              <a:t>phân</a:t>
            </a:r>
            <a:r>
              <a:rPr lang="en-US" b="1" dirty="0"/>
              <a:t> </a:t>
            </a:r>
            <a:r>
              <a:rPr lang="en-US" b="1" dirty="0" err="1"/>
              <a:t>ngưỡng</a:t>
            </a:r>
            <a:r>
              <a:rPr lang="en-US" dirty="0"/>
              <a:t> </a:t>
            </a:r>
            <a:r>
              <a:rPr lang="en-US" dirty="0" err="1"/>
              <a:t>ảnh</a:t>
            </a:r>
            <a:r>
              <a:rPr lang="en-US" dirty="0"/>
              <a:t> </a:t>
            </a:r>
            <a:r>
              <a:rPr lang="en-US" b="1" dirty="0" err="1"/>
              <a:t>tại</a:t>
            </a:r>
            <a:r>
              <a:rPr lang="en-US" b="1" dirty="0"/>
              <a:t> </a:t>
            </a:r>
            <a:r>
              <a:rPr lang="en-US" b="1" dirty="0" err="1"/>
              <a:t>mỗi</a:t>
            </a:r>
            <a:r>
              <a:rPr lang="en-US" b="1" dirty="0"/>
              <a:t> </a:t>
            </a:r>
            <a:r>
              <a:rPr lang="en-US" b="1" dirty="0" err="1"/>
              <a:t>vùng</a:t>
            </a:r>
            <a:r>
              <a:rPr lang="en-US" b="1" dirty="0"/>
              <a:t> con</a:t>
            </a:r>
            <a:r>
              <a:rPr lang="en-US" dirty="0"/>
              <a:t> </a:t>
            </a:r>
            <a:r>
              <a:rPr lang="en-US" dirty="0" err="1"/>
              <a:t>đó</a:t>
            </a:r>
            <a:r>
              <a:rPr lang="en-US" dirty="0"/>
              <a:t>.</a:t>
            </a:r>
          </a:p>
          <a:p>
            <a:r>
              <a:rPr lang="en-US" dirty="0" err="1"/>
              <a:t>Việc</a:t>
            </a:r>
            <a:r>
              <a:rPr lang="en-US" dirty="0"/>
              <a:t> chia </a:t>
            </a:r>
            <a:r>
              <a:rPr lang="en-US" dirty="0" err="1"/>
              <a:t>ảnh</a:t>
            </a:r>
            <a:r>
              <a:rPr lang="en-US" dirty="0"/>
              <a:t> </a:t>
            </a:r>
            <a:r>
              <a:rPr lang="en-US" dirty="0" err="1"/>
              <a:t>thành</a:t>
            </a:r>
            <a:r>
              <a:rPr lang="en-US" dirty="0"/>
              <a:t> </a:t>
            </a:r>
            <a:r>
              <a:rPr lang="en-US" dirty="0" err="1"/>
              <a:t>các</a:t>
            </a:r>
            <a:r>
              <a:rPr lang="en-US" dirty="0"/>
              <a:t> </a:t>
            </a:r>
            <a:r>
              <a:rPr lang="en-US" dirty="0" err="1"/>
              <a:t>vùng</a:t>
            </a:r>
            <a:r>
              <a:rPr lang="en-US" dirty="0"/>
              <a:t> con </a:t>
            </a:r>
            <a:r>
              <a:rPr lang="en-US" dirty="0" err="1"/>
              <a:t>thường</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như</a:t>
            </a:r>
            <a:r>
              <a:rPr lang="en-US" dirty="0"/>
              <a:t> </a:t>
            </a:r>
            <a:r>
              <a:rPr lang="en-US" dirty="0" err="1"/>
              <a:t>phép</a:t>
            </a:r>
            <a:r>
              <a:rPr lang="en-US" dirty="0"/>
              <a:t> </a:t>
            </a:r>
            <a:r>
              <a:rPr lang="en-US" dirty="0" err="1"/>
              <a:t>trượt</a:t>
            </a:r>
            <a:r>
              <a:rPr lang="en-US" dirty="0"/>
              <a:t> </a:t>
            </a:r>
            <a:r>
              <a:rPr lang="en-US" dirty="0" err="1"/>
              <a:t>cửa</a:t>
            </a:r>
            <a:r>
              <a:rPr lang="en-US" dirty="0"/>
              <a:t> </a:t>
            </a:r>
            <a:r>
              <a:rPr lang="en-US" dirty="0" err="1"/>
              <a:t>sổ</a:t>
            </a:r>
            <a:r>
              <a:rPr lang="en-US" dirty="0"/>
              <a:t> (sliding window) </a:t>
            </a:r>
            <a:r>
              <a:rPr lang="en-US" dirty="0" err="1"/>
              <a:t>hoặc</a:t>
            </a:r>
            <a:r>
              <a:rPr lang="en-US" dirty="0"/>
              <a:t> </a:t>
            </a:r>
            <a:r>
              <a:rPr lang="en-US" dirty="0" err="1"/>
              <a:t>phân</a:t>
            </a:r>
            <a:r>
              <a:rPr lang="en-US" dirty="0"/>
              <a:t> </a:t>
            </a:r>
            <a:r>
              <a:rPr lang="en-US" dirty="0" err="1"/>
              <a:t>đoạn</a:t>
            </a:r>
            <a:r>
              <a:rPr lang="en-US" dirty="0"/>
              <a:t> </a:t>
            </a:r>
            <a:r>
              <a:rPr lang="en-US" dirty="0" err="1"/>
              <a:t>ảnh</a:t>
            </a:r>
            <a:r>
              <a:rPr lang="en-US" dirty="0"/>
              <a:t>.</a:t>
            </a:r>
          </a:p>
          <a:p>
            <a:r>
              <a:rPr lang="en-US" dirty="0" err="1"/>
              <a:t>Phương</a:t>
            </a:r>
            <a:r>
              <a:rPr lang="en-US" dirty="0"/>
              <a:t> </a:t>
            </a:r>
            <a:r>
              <a:rPr lang="en-US" dirty="0" err="1"/>
              <a:t>pháp</a:t>
            </a:r>
            <a:r>
              <a:rPr lang="en-US" dirty="0"/>
              <a:t> </a:t>
            </a:r>
            <a:r>
              <a:rPr lang="en-US" dirty="0" err="1"/>
              <a:t>ngưỡng</a:t>
            </a:r>
            <a:r>
              <a:rPr lang="en-US" dirty="0"/>
              <a:t> </a:t>
            </a:r>
            <a:r>
              <a:rPr lang="en-US" dirty="0" err="1"/>
              <a:t>cục</a:t>
            </a:r>
            <a:r>
              <a:rPr lang="en-US" dirty="0"/>
              <a:t> </a:t>
            </a:r>
            <a:r>
              <a:rPr lang="en-US" dirty="0" err="1"/>
              <a:t>bộ</a:t>
            </a:r>
            <a:r>
              <a:rPr lang="en-US" dirty="0"/>
              <a:t> </a:t>
            </a:r>
            <a:r>
              <a:rPr lang="en-US" dirty="0" err="1"/>
              <a:t>giúp</a:t>
            </a:r>
            <a:r>
              <a:rPr lang="en-US" dirty="0"/>
              <a:t> </a:t>
            </a:r>
            <a:r>
              <a:rPr lang="en-US" b="1" dirty="0" err="1"/>
              <a:t>xử</a:t>
            </a:r>
            <a:r>
              <a:rPr lang="en-US" b="1" dirty="0"/>
              <a:t> </a:t>
            </a:r>
            <a:r>
              <a:rPr lang="en-US" b="1" dirty="0" err="1"/>
              <a:t>lý</a:t>
            </a:r>
            <a:r>
              <a:rPr lang="en-US" b="1" dirty="0"/>
              <a:t> </a:t>
            </a:r>
            <a:r>
              <a:rPr lang="en-US" b="1" dirty="0" err="1"/>
              <a:t>hiệu</a:t>
            </a:r>
            <a:r>
              <a:rPr lang="en-US" b="1" dirty="0"/>
              <a:t> </a:t>
            </a:r>
            <a:r>
              <a:rPr lang="en-US" b="1" dirty="0" err="1"/>
              <a:t>quả</a:t>
            </a:r>
            <a:r>
              <a:rPr lang="en-US" b="1" dirty="0"/>
              <a:t> </a:t>
            </a:r>
            <a:r>
              <a:rPr lang="en-US" b="1" dirty="0" err="1"/>
              <a:t>các</a:t>
            </a:r>
            <a:r>
              <a:rPr lang="en-US" b="1" dirty="0"/>
              <a:t> </a:t>
            </a:r>
            <a:r>
              <a:rPr lang="en-US" b="1" dirty="0" err="1"/>
              <a:t>ảnh</a:t>
            </a:r>
            <a:r>
              <a:rPr lang="en-US" b="1" dirty="0"/>
              <a:t> </a:t>
            </a:r>
            <a:r>
              <a:rPr lang="en-US" b="1" dirty="0" err="1"/>
              <a:t>có</a:t>
            </a:r>
            <a:r>
              <a:rPr lang="en-US" b="1" dirty="0"/>
              <a:t> </a:t>
            </a:r>
            <a:r>
              <a:rPr lang="en-US" b="1" dirty="0" err="1"/>
              <a:t>độ</a:t>
            </a:r>
            <a:r>
              <a:rPr lang="en-US" b="1" dirty="0"/>
              <a:t> </a:t>
            </a:r>
            <a:r>
              <a:rPr lang="en-US" b="1" dirty="0" err="1"/>
              <a:t>tương</a:t>
            </a:r>
            <a:r>
              <a:rPr lang="en-US" b="1" dirty="0"/>
              <a:t> </a:t>
            </a:r>
            <a:r>
              <a:rPr lang="en-US" b="1" dirty="0" err="1"/>
              <a:t>phản</a:t>
            </a:r>
            <a:r>
              <a:rPr lang="en-US" b="1" dirty="0"/>
              <a:t> </a:t>
            </a:r>
            <a:r>
              <a:rPr lang="en-US" b="1" dirty="0" err="1"/>
              <a:t>thấp</a:t>
            </a:r>
            <a:r>
              <a:rPr lang="en-US" dirty="0"/>
              <a:t> </a:t>
            </a:r>
            <a:r>
              <a:rPr lang="en-US" dirty="0" err="1"/>
              <a:t>hoặc</a:t>
            </a:r>
            <a:r>
              <a:rPr lang="en-US" dirty="0"/>
              <a:t> </a:t>
            </a:r>
            <a:r>
              <a:rPr lang="en-US" b="1" dirty="0" err="1"/>
              <a:t>phức</a:t>
            </a:r>
            <a:r>
              <a:rPr lang="en-US" b="1" dirty="0"/>
              <a:t> </a:t>
            </a:r>
            <a:r>
              <a:rPr lang="en-US" b="1" dirty="0" err="1"/>
              <a:t>tạp</a:t>
            </a:r>
            <a:r>
              <a:rPr lang="en-US" dirty="0"/>
              <a:t>, </a:t>
            </a:r>
            <a:r>
              <a:rPr lang="en-US" dirty="0" err="1"/>
              <a:t>đồng</a:t>
            </a:r>
            <a:r>
              <a:rPr lang="en-US" dirty="0"/>
              <a:t> </a:t>
            </a:r>
            <a:r>
              <a:rPr lang="en-US" dirty="0" err="1"/>
              <a:t>thời</a:t>
            </a:r>
            <a:r>
              <a:rPr lang="en-US" dirty="0"/>
              <a:t> </a:t>
            </a: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loại</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ảnh</a:t>
            </a:r>
            <a:r>
              <a:rPr lang="en-US" dirty="0"/>
              <a:t>.</a:t>
            </a:r>
          </a:p>
          <a:p>
            <a:endParaRPr lang="en-US" dirty="0"/>
          </a:p>
        </p:txBody>
      </p:sp>
      <p:pic>
        <p:nvPicPr>
          <p:cNvPr id="18" name="Picture 17"/>
          <p:cNvPicPr/>
          <p:nvPr/>
        </p:nvPicPr>
        <p:blipFill>
          <a:blip r:embed="rId3"/>
          <a:stretch>
            <a:fillRect/>
          </a:stretch>
        </p:blipFill>
        <p:spPr>
          <a:xfrm>
            <a:off x="1098854" y="4533900"/>
            <a:ext cx="5943600" cy="5348605"/>
          </a:xfrm>
          <a:prstGeom prst="rect">
            <a:avLst/>
          </a:prstGeom>
        </p:spPr>
      </p:pic>
      <p:sp>
        <p:nvSpPr>
          <p:cNvPr id="19" name="TextBox 18"/>
          <p:cNvSpPr txBox="1"/>
          <p:nvPr/>
        </p:nvSpPr>
        <p:spPr>
          <a:xfrm>
            <a:off x="609600" y="1522784"/>
            <a:ext cx="6300696" cy="830997"/>
          </a:xfrm>
          <a:prstGeom prst="rect">
            <a:avLst/>
          </a:prstGeom>
          <a:noFill/>
        </p:spPr>
        <p:txBody>
          <a:bodyPr wrap="square" rtlCol="0">
            <a:spAutoFit/>
          </a:bodyPr>
          <a:lstStyle/>
          <a:p>
            <a:r>
              <a:rPr lang="en-US" sz="4800" dirty="0"/>
              <a:t>4</a:t>
            </a:r>
            <a:r>
              <a:rPr lang="en-US" sz="4800" dirty="0" smtClean="0"/>
              <a:t>. </a:t>
            </a:r>
            <a:r>
              <a:rPr lang="en-US" sz="4800" dirty="0" err="1" smtClean="0"/>
              <a:t>Phân</a:t>
            </a:r>
            <a:r>
              <a:rPr lang="en-US" sz="4800" dirty="0" smtClean="0"/>
              <a:t> </a:t>
            </a:r>
            <a:r>
              <a:rPr lang="en-US" sz="4800" dirty="0" err="1" smtClean="0"/>
              <a:t>ngưỡng</a:t>
            </a:r>
            <a:r>
              <a:rPr lang="en-US" sz="4800" dirty="0" smtClean="0"/>
              <a:t> </a:t>
            </a:r>
            <a:r>
              <a:rPr lang="en-US" sz="4800" dirty="0" err="1" smtClean="0"/>
              <a:t>cục</a:t>
            </a:r>
            <a:r>
              <a:rPr lang="en-US" sz="4800" dirty="0" smtClean="0"/>
              <a:t> </a:t>
            </a:r>
            <a:r>
              <a:rPr lang="en-US" sz="4800" dirty="0" err="1" smtClean="0"/>
              <a:t>bộ</a:t>
            </a:r>
            <a:endParaRPr lang="en-US" sz="4800" dirty="0"/>
          </a:p>
        </p:txBody>
      </p:sp>
    </p:spTree>
    <p:extLst>
      <p:ext uri="{BB962C8B-B14F-4D97-AF65-F5344CB8AC3E}">
        <p14:creationId xmlns:p14="http://schemas.microsoft.com/office/powerpoint/2010/main" val="1880680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4249400" y="4935111"/>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grpSp>
        <p:nvGrpSpPr>
          <p:cNvPr id="15" name="Group 2"/>
          <p:cNvGrpSpPr/>
          <p:nvPr/>
        </p:nvGrpSpPr>
        <p:grpSpPr>
          <a:xfrm>
            <a:off x="13609840" y="152611"/>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2140043" y="494961"/>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5" name="TextBox 4"/>
          <p:cNvSpPr txBox="1"/>
          <p:nvPr/>
        </p:nvSpPr>
        <p:spPr>
          <a:xfrm>
            <a:off x="1524001" y="3543300"/>
            <a:ext cx="14478000" cy="1200329"/>
          </a:xfrm>
          <a:prstGeom prst="rect">
            <a:avLst/>
          </a:prstGeom>
          <a:noFill/>
        </p:spPr>
        <p:txBody>
          <a:bodyPr wrap="square" rtlCol="0">
            <a:spAutoFit/>
          </a:bodyPr>
          <a:lstStyle/>
          <a:p>
            <a:r>
              <a:rPr lang="en-US" dirty="0" err="1"/>
              <a:t>Ngưỡng</a:t>
            </a:r>
            <a:r>
              <a:rPr lang="en-US" dirty="0"/>
              <a:t> </a:t>
            </a:r>
            <a:r>
              <a:rPr lang="en-US" dirty="0" err="1"/>
              <a:t>toàn</a:t>
            </a:r>
            <a:r>
              <a:rPr lang="en-US" dirty="0"/>
              <a:t> </a:t>
            </a:r>
            <a:r>
              <a:rPr lang="en-US" dirty="0" err="1"/>
              <a:t>cục</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ngưỡng</a:t>
            </a:r>
            <a:r>
              <a:rPr lang="en-US" dirty="0"/>
              <a:t> </a:t>
            </a:r>
            <a:r>
              <a:rPr lang="en-US" dirty="0" err="1"/>
              <a:t>hình</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b="1" dirty="0" err="1"/>
              <a:t>một</a:t>
            </a:r>
            <a:r>
              <a:rPr lang="en-US" b="1" dirty="0"/>
              <a:t> </a:t>
            </a:r>
            <a:r>
              <a:rPr lang="en-US" b="1" dirty="0" err="1"/>
              <a:t>giá</a:t>
            </a:r>
            <a:r>
              <a:rPr lang="en-US" b="1" dirty="0"/>
              <a:t> </a:t>
            </a:r>
            <a:r>
              <a:rPr lang="en-US" b="1" dirty="0" err="1"/>
              <a:t>trị</a:t>
            </a:r>
            <a:r>
              <a:rPr lang="en-US" b="1" dirty="0"/>
              <a:t> </a:t>
            </a:r>
            <a:r>
              <a:rPr lang="en-US" b="1" dirty="0" err="1"/>
              <a:t>ngưỡng</a:t>
            </a:r>
            <a:r>
              <a:rPr lang="en-US" b="1" dirty="0"/>
              <a:t> </a:t>
            </a:r>
            <a:r>
              <a:rPr lang="en-US" b="1" dirty="0" err="1"/>
              <a:t>duy</a:t>
            </a:r>
            <a:r>
              <a:rPr lang="en-US" b="1" dirty="0"/>
              <a:t> </a:t>
            </a:r>
            <a:r>
              <a:rPr lang="en-US" b="1" dirty="0" err="1"/>
              <a:t>nhất</a:t>
            </a:r>
            <a:r>
              <a:rPr lang="en-US" b="1" dirty="0"/>
              <a:t> </a:t>
            </a:r>
            <a:r>
              <a:rPr lang="en-US" b="1" dirty="0" err="1"/>
              <a:t>được</a:t>
            </a:r>
            <a:r>
              <a:rPr lang="en-US" b="1" dirty="0"/>
              <a:t> </a:t>
            </a:r>
            <a:r>
              <a:rPr lang="en-US" b="1" dirty="0" err="1"/>
              <a:t>áp</a:t>
            </a:r>
            <a:r>
              <a:rPr lang="en-US" b="1" dirty="0"/>
              <a:t> </a:t>
            </a:r>
            <a:r>
              <a:rPr lang="en-US" b="1" dirty="0" err="1"/>
              <a:t>dụng</a:t>
            </a:r>
            <a:r>
              <a:rPr lang="en-US" b="1" dirty="0"/>
              <a:t> </a:t>
            </a:r>
            <a:r>
              <a:rPr lang="en-US" b="1" dirty="0" err="1"/>
              <a:t>trên</a:t>
            </a:r>
            <a:r>
              <a:rPr lang="en-US" b="1" dirty="0"/>
              <a:t> </a:t>
            </a:r>
            <a:r>
              <a:rPr lang="en-US" b="1" dirty="0" err="1"/>
              <a:t>toàn</a:t>
            </a:r>
            <a:r>
              <a:rPr lang="en-US" b="1" dirty="0"/>
              <a:t> </a:t>
            </a:r>
            <a:r>
              <a:rPr lang="en-US" b="1" dirty="0" err="1"/>
              <a:t>bộ</a:t>
            </a:r>
            <a:r>
              <a:rPr lang="en-US" b="1" dirty="0"/>
              <a:t> </a:t>
            </a:r>
            <a:r>
              <a:rPr lang="en-US" b="1" dirty="0" err="1"/>
              <a:t>ảnh</a:t>
            </a:r>
            <a:r>
              <a:rPr lang="en-US" dirty="0"/>
              <a:t>. </a:t>
            </a:r>
            <a:r>
              <a:rPr lang="en-US" dirty="0" err="1"/>
              <a:t>Các</a:t>
            </a:r>
            <a:r>
              <a:rPr lang="en-US" dirty="0"/>
              <a:t> </a:t>
            </a:r>
            <a:r>
              <a:rPr lang="en-US" b="1" dirty="0"/>
              <a:t>pixel </a:t>
            </a:r>
            <a:r>
              <a:rPr lang="en-US" b="1" dirty="0" err="1"/>
              <a:t>có</a:t>
            </a:r>
            <a:r>
              <a:rPr lang="en-US" b="1" dirty="0"/>
              <a:t> </a:t>
            </a:r>
            <a:r>
              <a:rPr lang="en-US" b="1" dirty="0" err="1"/>
              <a:t>giá</a:t>
            </a:r>
            <a:r>
              <a:rPr lang="en-US" b="1" dirty="0"/>
              <a:t> </a:t>
            </a:r>
            <a:r>
              <a:rPr lang="en-US" b="1" dirty="0" err="1"/>
              <a:t>trị</a:t>
            </a:r>
            <a:r>
              <a:rPr lang="en-US" b="1" dirty="0"/>
              <a:t> </a:t>
            </a:r>
            <a:r>
              <a:rPr lang="en-US" b="1" dirty="0" err="1"/>
              <a:t>lớn</a:t>
            </a:r>
            <a:r>
              <a:rPr lang="en-US" b="1" dirty="0"/>
              <a:t> </a:t>
            </a:r>
            <a:r>
              <a:rPr lang="en-US" b="1" dirty="0" err="1"/>
              <a:t>hơn</a:t>
            </a:r>
            <a:r>
              <a:rPr lang="en-US" b="1" dirty="0"/>
              <a:t> </a:t>
            </a:r>
            <a:r>
              <a:rPr lang="en-US" b="1" dirty="0" err="1"/>
              <a:t>hoặc</a:t>
            </a:r>
            <a:r>
              <a:rPr lang="en-US" b="1" dirty="0"/>
              <a:t> </a:t>
            </a:r>
            <a:r>
              <a:rPr lang="en-US" b="1" dirty="0" err="1"/>
              <a:t>bằng</a:t>
            </a:r>
            <a:r>
              <a:rPr lang="en-US" b="1" dirty="0"/>
              <a:t> </a:t>
            </a:r>
            <a:r>
              <a:rPr lang="en-US" b="1" dirty="0" err="1"/>
              <a:t>ngưỡng</a:t>
            </a:r>
            <a:r>
              <a:rPr lang="en-US" b="1" dirty="0"/>
              <a:t> </a:t>
            </a:r>
            <a:r>
              <a:rPr lang="en-US" dirty="0" err="1"/>
              <a:t>sẽ</a:t>
            </a:r>
            <a:r>
              <a:rPr lang="en-US" dirty="0"/>
              <a:t> </a:t>
            </a:r>
            <a:r>
              <a:rPr lang="en-US" dirty="0" err="1"/>
              <a:t>được</a:t>
            </a:r>
            <a:r>
              <a:rPr lang="en-US" dirty="0"/>
              <a:t> </a:t>
            </a:r>
            <a:r>
              <a:rPr lang="en-US" dirty="0" err="1"/>
              <a:t>gán</a:t>
            </a:r>
            <a:r>
              <a:rPr lang="en-US" b="1" dirty="0"/>
              <a:t> </a:t>
            </a:r>
            <a:r>
              <a:rPr lang="en-US" b="1" dirty="0" err="1"/>
              <a:t>giá</a:t>
            </a:r>
            <a:r>
              <a:rPr lang="en-US" b="1" dirty="0"/>
              <a:t> </a:t>
            </a:r>
            <a:r>
              <a:rPr lang="en-US" b="1" dirty="0" err="1"/>
              <a:t>trị</a:t>
            </a:r>
            <a:r>
              <a:rPr lang="en-US" b="1" dirty="0"/>
              <a:t> 255</a:t>
            </a:r>
            <a:r>
              <a:rPr lang="en-US" dirty="0"/>
              <a:t>, </a:t>
            </a:r>
            <a:r>
              <a:rPr lang="en-US" dirty="0" err="1"/>
              <a:t>còn</a:t>
            </a:r>
            <a:r>
              <a:rPr lang="en-US" dirty="0"/>
              <a:t> </a:t>
            </a:r>
            <a:r>
              <a:rPr lang="en-US" dirty="0" err="1"/>
              <a:t>các</a:t>
            </a:r>
            <a:r>
              <a:rPr lang="en-US" dirty="0"/>
              <a:t> </a:t>
            </a:r>
            <a:r>
              <a:rPr lang="en-US" b="1" dirty="0"/>
              <a:t>pixel </a:t>
            </a:r>
            <a:r>
              <a:rPr lang="en-US" b="1" dirty="0" err="1"/>
              <a:t>có</a:t>
            </a:r>
            <a:r>
              <a:rPr lang="en-US" b="1" dirty="0"/>
              <a:t> </a:t>
            </a:r>
            <a:r>
              <a:rPr lang="en-US" b="1" dirty="0" err="1"/>
              <a:t>giá</a:t>
            </a:r>
            <a:r>
              <a:rPr lang="en-US" b="1" dirty="0"/>
              <a:t> </a:t>
            </a:r>
            <a:r>
              <a:rPr lang="en-US" b="1" dirty="0" err="1"/>
              <a:t>trị</a:t>
            </a:r>
            <a:r>
              <a:rPr lang="en-US" b="1" dirty="0"/>
              <a:t> </a:t>
            </a:r>
            <a:r>
              <a:rPr lang="en-US" b="1" dirty="0" err="1"/>
              <a:t>nhỏ</a:t>
            </a:r>
            <a:r>
              <a:rPr lang="en-US" b="1" dirty="0"/>
              <a:t> </a:t>
            </a:r>
            <a:r>
              <a:rPr lang="en-US" b="1" dirty="0" err="1"/>
              <a:t>hơn</a:t>
            </a:r>
            <a:r>
              <a:rPr lang="en-US" dirty="0"/>
              <a:t> </a:t>
            </a:r>
            <a:r>
              <a:rPr lang="en-US" dirty="0" err="1"/>
              <a:t>ngưỡng</a:t>
            </a:r>
            <a:r>
              <a:rPr lang="en-US" dirty="0"/>
              <a:t> </a:t>
            </a:r>
            <a:r>
              <a:rPr lang="en-US" dirty="0" err="1"/>
              <a:t>sẽ</a:t>
            </a:r>
            <a:r>
              <a:rPr lang="en-US" dirty="0"/>
              <a:t> </a:t>
            </a:r>
            <a:r>
              <a:rPr lang="en-US" dirty="0" err="1"/>
              <a:t>được</a:t>
            </a:r>
            <a:r>
              <a:rPr lang="en-US" dirty="0"/>
              <a:t> </a:t>
            </a:r>
            <a:r>
              <a:rPr lang="en-US" dirty="0" err="1"/>
              <a:t>gán</a:t>
            </a:r>
            <a:r>
              <a:rPr lang="en-US" dirty="0"/>
              <a:t> </a:t>
            </a:r>
            <a:r>
              <a:rPr lang="en-US" b="1" dirty="0" err="1"/>
              <a:t>giá</a:t>
            </a:r>
            <a:r>
              <a:rPr lang="en-US" b="1" dirty="0"/>
              <a:t> </a:t>
            </a:r>
            <a:r>
              <a:rPr lang="en-US" b="1" dirty="0" err="1"/>
              <a:t>trị</a:t>
            </a:r>
            <a:r>
              <a:rPr lang="en-US" b="1" dirty="0"/>
              <a:t> 0</a:t>
            </a:r>
            <a:r>
              <a:rPr lang="en-US" dirty="0"/>
              <a:t>.</a:t>
            </a:r>
          </a:p>
          <a:p>
            <a:r>
              <a:rPr lang="en-US" dirty="0" err="1"/>
              <a:t>Phương</a:t>
            </a:r>
            <a:r>
              <a:rPr lang="en-US" dirty="0"/>
              <a:t> </a:t>
            </a:r>
            <a:r>
              <a:rPr lang="en-US" dirty="0" err="1"/>
              <a:t>pháp</a:t>
            </a:r>
            <a:r>
              <a:rPr lang="en-US" dirty="0"/>
              <a:t> </a:t>
            </a:r>
            <a:r>
              <a:rPr lang="en-US" dirty="0" err="1"/>
              <a:t>ngưỡng</a:t>
            </a:r>
            <a:r>
              <a:rPr lang="en-US" dirty="0"/>
              <a:t> </a:t>
            </a:r>
            <a:r>
              <a:rPr lang="en-US" dirty="0" err="1"/>
              <a:t>toàn</a:t>
            </a:r>
            <a:r>
              <a:rPr lang="en-US" dirty="0"/>
              <a:t> </a:t>
            </a:r>
            <a:r>
              <a:rPr lang="en-US" dirty="0" err="1"/>
              <a:t>cục</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nhanh</a:t>
            </a:r>
            <a:r>
              <a:rPr lang="en-US" dirty="0"/>
              <a:t> </a:t>
            </a:r>
            <a:r>
              <a:rPr lang="en-US" dirty="0" err="1"/>
              <a:t>chóng</a:t>
            </a:r>
            <a:r>
              <a:rPr lang="en-US" dirty="0"/>
              <a:t>, </a:t>
            </a:r>
            <a:r>
              <a:rPr lang="en-US" dirty="0" err="1"/>
              <a:t>tuy</a:t>
            </a:r>
            <a:r>
              <a:rPr lang="en-US" dirty="0"/>
              <a:t> </a:t>
            </a:r>
            <a:r>
              <a:rPr lang="en-US" dirty="0" err="1"/>
              <a:t>nhiên</a:t>
            </a:r>
            <a:r>
              <a:rPr lang="en-US" dirty="0"/>
              <a:t> </a:t>
            </a:r>
            <a:r>
              <a:rPr lang="en-US" dirty="0" err="1"/>
              <a:t>nó</a:t>
            </a:r>
            <a:r>
              <a:rPr lang="en-US" dirty="0"/>
              <a:t> </a:t>
            </a:r>
            <a:r>
              <a:rPr lang="en-US" dirty="0" err="1"/>
              <a:t>không</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các</a:t>
            </a:r>
            <a:r>
              <a:rPr lang="en-US" dirty="0"/>
              <a:t> </a:t>
            </a:r>
            <a:r>
              <a:rPr lang="en-US" dirty="0" err="1"/>
              <a:t>ảnh</a:t>
            </a:r>
            <a:r>
              <a:rPr lang="en-US" dirty="0"/>
              <a:t> </a:t>
            </a:r>
            <a:r>
              <a:rPr lang="en-US" dirty="0" err="1"/>
              <a:t>có</a:t>
            </a:r>
            <a:r>
              <a:rPr lang="en-US" dirty="0"/>
              <a:t> </a:t>
            </a:r>
            <a:r>
              <a:rPr lang="en-US" dirty="0" err="1"/>
              <a:t>độ</a:t>
            </a:r>
            <a:r>
              <a:rPr lang="en-US" dirty="0"/>
              <a:t> </a:t>
            </a:r>
            <a:r>
              <a:rPr lang="en-US" dirty="0" err="1"/>
              <a:t>tương</a:t>
            </a:r>
            <a:r>
              <a:rPr lang="en-US" dirty="0"/>
              <a:t> </a:t>
            </a:r>
            <a:r>
              <a:rPr lang="en-US" dirty="0" err="1"/>
              <a:t>phản</a:t>
            </a:r>
            <a:r>
              <a:rPr lang="en-US" dirty="0"/>
              <a:t> </a:t>
            </a:r>
            <a:r>
              <a:rPr lang="en-US" dirty="0" err="1"/>
              <a:t>thấp</a:t>
            </a:r>
            <a:r>
              <a:rPr lang="en-US" dirty="0"/>
              <a:t> </a:t>
            </a:r>
            <a:r>
              <a:rPr lang="en-US" dirty="0" err="1"/>
              <a:t>hoặc</a:t>
            </a:r>
            <a:r>
              <a:rPr lang="en-US" dirty="0"/>
              <a:t> </a:t>
            </a:r>
            <a:r>
              <a:rPr lang="en-US" dirty="0" err="1"/>
              <a:t>có</a:t>
            </a:r>
            <a:r>
              <a:rPr lang="en-US" dirty="0"/>
              <a:t> </a:t>
            </a:r>
            <a:r>
              <a:rPr lang="en-US" dirty="0" err="1"/>
              <a:t>nhiễu</a:t>
            </a:r>
            <a:r>
              <a:rPr lang="en-US" dirty="0"/>
              <a:t>.</a:t>
            </a:r>
          </a:p>
          <a:p>
            <a:endParaRPr lang="en-US" dirty="0"/>
          </a:p>
        </p:txBody>
      </p:sp>
      <p:sp>
        <p:nvSpPr>
          <p:cNvPr id="20" name="TextBox 19"/>
          <p:cNvSpPr txBox="1"/>
          <p:nvPr/>
        </p:nvSpPr>
        <p:spPr>
          <a:xfrm>
            <a:off x="1724564" y="1895322"/>
            <a:ext cx="6824285" cy="830997"/>
          </a:xfrm>
          <a:prstGeom prst="rect">
            <a:avLst/>
          </a:prstGeom>
          <a:noFill/>
        </p:spPr>
        <p:txBody>
          <a:bodyPr wrap="square" rtlCol="0">
            <a:spAutoFit/>
          </a:bodyPr>
          <a:lstStyle/>
          <a:p>
            <a:r>
              <a:rPr lang="en-US" sz="4800" dirty="0"/>
              <a:t>5</a:t>
            </a:r>
            <a:r>
              <a:rPr lang="en-US" sz="4800" dirty="0" smtClean="0"/>
              <a:t>. </a:t>
            </a:r>
            <a:r>
              <a:rPr lang="en-US" sz="4800" dirty="0" err="1" smtClean="0"/>
              <a:t>Phân</a:t>
            </a:r>
            <a:r>
              <a:rPr lang="en-US" sz="4800" dirty="0" smtClean="0"/>
              <a:t> </a:t>
            </a:r>
            <a:r>
              <a:rPr lang="en-US" sz="4800" dirty="0" err="1" smtClean="0"/>
              <a:t>ngưỡng</a:t>
            </a:r>
            <a:r>
              <a:rPr lang="en-US" sz="4800" dirty="0" smtClean="0"/>
              <a:t> </a:t>
            </a:r>
            <a:r>
              <a:rPr lang="en-US" sz="4800" dirty="0" err="1" smtClean="0"/>
              <a:t>toàn</a:t>
            </a:r>
            <a:r>
              <a:rPr lang="en-US" sz="4800" dirty="0" smtClean="0"/>
              <a:t> </a:t>
            </a:r>
            <a:r>
              <a:rPr lang="en-US" sz="4800" dirty="0" err="1" smtClean="0"/>
              <a:t>cục</a:t>
            </a:r>
            <a:endParaRPr lang="en-US" sz="4800" dirty="0"/>
          </a:p>
        </p:txBody>
      </p:sp>
      <p:pic>
        <p:nvPicPr>
          <p:cNvPr id="21" name="Picture 20"/>
          <p:cNvPicPr/>
          <p:nvPr/>
        </p:nvPicPr>
        <p:blipFill>
          <a:blip r:embed="rId3"/>
          <a:stretch>
            <a:fillRect/>
          </a:stretch>
        </p:blipFill>
        <p:spPr>
          <a:xfrm>
            <a:off x="3003209" y="4942731"/>
            <a:ext cx="5943600" cy="5316855"/>
          </a:xfrm>
          <a:prstGeom prst="rect">
            <a:avLst/>
          </a:prstGeom>
        </p:spPr>
      </p:pic>
    </p:spTree>
    <p:extLst>
      <p:ext uri="{BB962C8B-B14F-4D97-AF65-F5344CB8AC3E}">
        <p14:creationId xmlns:p14="http://schemas.microsoft.com/office/powerpoint/2010/main" val="2264065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7279788">
            <a:off x="-3892605" y="4236444"/>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7279788">
            <a:off x="2855788" y="796492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2"/>
          <p:cNvGrpSpPr/>
          <p:nvPr/>
        </p:nvGrpSpPr>
        <p:grpSpPr>
          <a:xfrm rot="17279788">
            <a:off x="444042" y="2610139"/>
            <a:ext cx="6697760" cy="5800292"/>
            <a:chOff x="0" y="0"/>
            <a:chExt cx="3619627" cy="3134614"/>
          </a:xfrm>
          <a:solidFill>
            <a:srgbClr val="A4E473"/>
          </a:solidFill>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17" name="TextBox 16"/>
          <p:cNvSpPr txBox="1"/>
          <p:nvPr/>
        </p:nvSpPr>
        <p:spPr>
          <a:xfrm>
            <a:off x="6019800" y="644392"/>
            <a:ext cx="9546458" cy="1569660"/>
          </a:xfrm>
          <a:prstGeom prst="rect">
            <a:avLst/>
          </a:prstGeom>
          <a:noFill/>
        </p:spPr>
        <p:txBody>
          <a:bodyPr wrap="square" rtlCol="0">
            <a:spAutoFit/>
          </a:bodyPr>
          <a:lstStyle/>
          <a:p>
            <a:r>
              <a:rPr lang="en-US" sz="4800" dirty="0"/>
              <a:t>6</a:t>
            </a:r>
            <a:r>
              <a:rPr lang="en-US" sz="4800" dirty="0" smtClean="0"/>
              <a:t>. </a:t>
            </a:r>
            <a:r>
              <a:rPr lang="en-US" sz="4800" dirty="0" err="1" smtClean="0"/>
              <a:t>Tác</a:t>
            </a:r>
            <a:r>
              <a:rPr lang="en-US" sz="4800" dirty="0" smtClean="0"/>
              <a:t> </a:t>
            </a:r>
            <a:r>
              <a:rPr lang="en-US" sz="4800" dirty="0" err="1" smtClean="0"/>
              <a:t>động</a:t>
            </a:r>
            <a:r>
              <a:rPr lang="en-US" sz="4800" dirty="0" smtClean="0"/>
              <a:t> </a:t>
            </a:r>
            <a:r>
              <a:rPr lang="en-US" sz="4800" dirty="0" err="1" smtClean="0"/>
              <a:t>của</a:t>
            </a:r>
            <a:r>
              <a:rPr lang="en-US" sz="4800" dirty="0" smtClean="0"/>
              <a:t> </a:t>
            </a:r>
            <a:r>
              <a:rPr lang="en-US" sz="4800" dirty="0" err="1" smtClean="0"/>
              <a:t>chiếu</a:t>
            </a:r>
            <a:r>
              <a:rPr lang="en-US" sz="4800" dirty="0" smtClean="0"/>
              <a:t> </a:t>
            </a:r>
            <a:r>
              <a:rPr lang="en-US" sz="4800" dirty="0" err="1" smtClean="0"/>
              <a:t>sáng</a:t>
            </a:r>
            <a:r>
              <a:rPr lang="en-US" sz="4800" dirty="0" smtClean="0"/>
              <a:t> </a:t>
            </a:r>
            <a:r>
              <a:rPr lang="en-US" sz="4800" dirty="0" err="1" smtClean="0"/>
              <a:t>và</a:t>
            </a:r>
            <a:r>
              <a:rPr lang="en-US" sz="4800" dirty="0" smtClean="0"/>
              <a:t> </a:t>
            </a:r>
            <a:r>
              <a:rPr lang="en-US" sz="4800" dirty="0" err="1" smtClean="0"/>
              <a:t>nhiễu</a:t>
            </a:r>
            <a:r>
              <a:rPr lang="en-US" sz="4800" dirty="0" smtClean="0"/>
              <a:t> </a:t>
            </a:r>
            <a:r>
              <a:rPr lang="en-US" sz="4800" dirty="0" err="1" smtClean="0"/>
              <a:t>đối</a:t>
            </a:r>
            <a:r>
              <a:rPr lang="en-US" sz="4800" dirty="0" smtClean="0"/>
              <a:t> </a:t>
            </a:r>
            <a:r>
              <a:rPr lang="en-US" sz="4800" dirty="0" err="1" smtClean="0"/>
              <a:t>với</a:t>
            </a:r>
            <a:r>
              <a:rPr lang="en-US" sz="4800" dirty="0" smtClean="0"/>
              <a:t> </a:t>
            </a:r>
            <a:r>
              <a:rPr lang="en-US" sz="4800" dirty="0" err="1" smtClean="0"/>
              <a:t>phân</a:t>
            </a:r>
            <a:r>
              <a:rPr lang="en-US" sz="4800" dirty="0" smtClean="0"/>
              <a:t> </a:t>
            </a:r>
            <a:r>
              <a:rPr lang="en-US" sz="4800" dirty="0" err="1" smtClean="0"/>
              <a:t>ngưỡng</a:t>
            </a:r>
            <a:endParaRPr lang="en-US" sz="4800" dirty="0"/>
          </a:p>
        </p:txBody>
      </p:sp>
      <p:grpSp>
        <p:nvGrpSpPr>
          <p:cNvPr id="18" name="Group 17"/>
          <p:cNvGrpSpPr/>
          <p:nvPr/>
        </p:nvGrpSpPr>
        <p:grpSpPr>
          <a:xfrm>
            <a:off x="233188" y="255517"/>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10" name="Rectangle 9"/>
          <p:cNvSpPr/>
          <p:nvPr/>
        </p:nvSpPr>
        <p:spPr>
          <a:xfrm>
            <a:off x="7585845" y="2470478"/>
            <a:ext cx="9144000" cy="9448740"/>
          </a:xfrm>
          <a:prstGeom prst="rect">
            <a:avLst/>
          </a:prstGeom>
        </p:spPr>
        <p:txBody>
          <a:bodyPr>
            <a:spAutoFit/>
          </a:bodyPr>
          <a:lstStyle/>
          <a:p>
            <a:r>
              <a:rPr lang="vi-VN" sz="3200" dirty="0">
                <a:solidFill>
                  <a:srgbClr val="374151"/>
                </a:solidFill>
                <a:latin typeface="Times New Roman" panose="02020603050405020304" pitchFamily="18" charset="0"/>
                <a:cs typeface="Times New Roman" panose="02020603050405020304" pitchFamily="18" charset="0"/>
              </a:rPr>
              <a:t>Trong xử lý ảnh, phân ngưỡng là một kỹ thuật quan trọng để phân tách các đối tượng trong ảnh. Tuy nhiên, tác động của chiếu sáng và nhiễu đến quá trình phân ngưỡng có thể gây ra nhiều khó khăn.</a:t>
            </a:r>
          </a:p>
          <a:p>
            <a:r>
              <a:rPr lang="vi-VN" sz="3200" dirty="0">
                <a:solidFill>
                  <a:srgbClr val="374151"/>
                </a:solidFill>
                <a:latin typeface="Times New Roman" panose="02020603050405020304" pitchFamily="18" charset="0"/>
                <a:cs typeface="Times New Roman" panose="02020603050405020304" pitchFamily="18" charset="0"/>
              </a:rPr>
              <a:t>Trong trường hợp chiếu sáng không đồng đều, phân ngưỡng sẽ không hiệu quả vì giá trị cường độ sẽ không đồng nhất trong toàn bộ ảnh. Điều này có thể được giải quyết bằng cách sử dụng các kỹ thuật tiền xử lý như cân bằng histogram.</a:t>
            </a:r>
          </a:p>
          <a:p>
            <a:r>
              <a:rPr lang="vi-VN" sz="3200" dirty="0">
                <a:solidFill>
                  <a:srgbClr val="374151"/>
                </a:solidFill>
                <a:latin typeface="Times New Roman" panose="02020603050405020304" pitchFamily="18" charset="0"/>
                <a:cs typeface="Times New Roman" panose="02020603050405020304" pitchFamily="18" charset="0"/>
              </a:rPr>
              <a:t>Ngoài ra, nhiễu cũng có thể làm giảm độ chính xác của phân ngưỡng bởi vì giá trị cường độ của pixel có thể bị ảnh hưởng bởi các giá trị nhiễu. Các kỹ thuật giảm nhiễu như lọc trung vị hoặc làm mờ có thể được sử dụng để giảm thiểu tác động của nhiễu lên quá trình phân ngưỡng.</a:t>
            </a:r>
          </a:p>
          <a:p>
            <a:r>
              <a:rPr lang="vi-VN" sz="3200" dirty="0">
                <a:solidFill>
                  <a:srgbClr val="374151"/>
                </a:solidFill>
                <a:latin typeface="Times New Roman" panose="02020603050405020304" pitchFamily="18" charset="0"/>
                <a:cs typeface="Times New Roman" panose="02020603050405020304" pitchFamily="18" charset="0"/>
              </a:rPr>
              <a:t>Tóm lại, tác động của chiếu sáng và nhiễu đối với phân ngưỡng là rất quan trọng và cần được xử lý trước khi sử dụng phân ngưỡng để phân tách đối tượng trong ảnh.</a:t>
            </a:r>
            <a:endParaRPr lang="vi-VN" sz="32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202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66800" y="2338363"/>
            <a:ext cx="14788773" cy="1946458"/>
            <a:chOff x="0" y="-76200"/>
            <a:chExt cx="19718364" cy="2595277"/>
          </a:xfrm>
        </p:grpSpPr>
        <p:sp>
          <p:nvSpPr>
            <p:cNvPr id="3" name="TextBox 3"/>
            <p:cNvSpPr txBox="1"/>
            <p:nvPr/>
          </p:nvSpPr>
          <p:spPr>
            <a:xfrm>
              <a:off x="29883" y="1852228"/>
              <a:ext cx="19688481" cy="666849"/>
            </a:xfrm>
            <a:prstGeom prst="rect">
              <a:avLst/>
            </a:prstGeom>
          </p:spPr>
          <p:txBody>
            <a:bodyPr lIns="0" tIns="0" rIns="0" bIns="0" rtlCol="0" anchor="t">
              <a:spAutoFit/>
            </a:bodyPr>
            <a:lstStyle/>
            <a:p>
              <a:pPr>
                <a:lnSpc>
                  <a:spcPts val="3919"/>
                </a:lnSpc>
              </a:pPr>
              <a:r>
                <a:rPr lang="en-US" sz="3600" dirty="0" err="1">
                  <a:solidFill>
                    <a:srgbClr val="F4F4F4"/>
                  </a:solidFill>
                  <a:latin typeface="Muli Regular"/>
                </a:rPr>
                <a:t>Hãy</a:t>
              </a:r>
              <a:r>
                <a:rPr lang="en-US" sz="3600" dirty="0">
                  <a:solidFill>
                    <a:srgbClr val="F4F4F4"/>
                  </a:solidFill>
                  <a:latin typeface="Muli Regular"/>
                </a:rPr>
                <a:t> </a:t>
              </a:r>
              <a:r>
                <a:rPr lang="en-US" sz="3600" dirty="0" err="1">
                  <a:solidFill>
                    <a:srgbClr val="F4F4F4"/>
                  </a:solidFill>
                  <a:latin typeface="Muli Regular"/>
                </a:rPr>
                <a:t>gửi</a:t>
              </a:r>
              <a:r>
                <a:rPr lang="en-US" sz="3600" dirty="0">
                  <a:solidFill>
                    <a:srgbClr val="F4F4F4"/>
                  </a:solidFill>
                  <a:latin typeface="Muli Regular"/>
                </a:rPr>
                <a:t> </a:t>
              </a:r>
              <a:r>
                <a:rPr lang="en-US" sz="3600" dirty="0" err="1">
                  <a:solidFill>
                    <a:srgbClr val="F4F4F4"/>
                  </a:solidFill>
                  <a:latin typeface="Muli Regular"/>
                </a:rPr>
                <a:t>cho</a:t>
              </a:r>
              <a:r>
                <a:rPr lang="en-US" sz="3600" dirty="0">
                  <a:solidFill>
                    <a:srgbClr val="F4F4F4"/>
                  </a:solidFill>
                  <a:latin typeface="Muli Regular"/>
                </a:rPr>
                <a:t> </a:t>
              </a:r>
              <a:r>
                <a:rPr lang="en-US" sz="3600" dirty="0" err="1">
                  <a:solidFill>
                    <a:srgbClr val="F4F4F4"/>
                  </a:solidFill>
                  <a:latin typeface="Muli Regular"/>
                </a:rPr>
                <a:t>chúng</a:t>
              </a:r>
              <a:r>
                <a:rPr lang="en-US" sz="3600" dirty="0">
                  <a:solidFill>
                    <a:srgbClr val="F4F4F4"/>
                  </a:solidFill>
                  <a:latin typeface="Muli Regular"/>
                </a:rPr>
                <a:t> </a:t>
              </a:r>
              <a:r>
                <a:rPr lang="en-US" sz="3600" dirty="0" err="1">
                  <a:solidFill>
                    <a:srgbClr val="F4F4F4"/>
                  </a:solidFill>
                  <a:latin typeface="Muli Regular"/>
                </a:rPr>
                <a:t>tôi</a:t>
              </a:r>
              <a:r>
                <a:rPr lang="en-US" sz="3600" dirty="0">
                  <a:solidFill>
                    <a:srgbClr val="F4F4F4"/>
                  </a:solidFill>
                  <a:latin typeface="Muli Regular"/>
                </a:rPr>
                <a:t>! </a:t>
              </a:r>
              <a:r>
                <a:rPr lang="en-US" sz="3600" dirty="0" err="1">
                  <a:solidFill>
                    <a:srgbClr val="F4F4F4"/>
                  </a:solidFill>
                  <a:latin typeface="Muli Regular"/>
                </a:rPr>
                <a:t>Hy</a:t>
              </a:r>
              <a:r>
                <a:rPr lang="en-US" sz="3600" dirty="0">
                  <a:solidFill>
                    <a:srgbClr val="F4F4F4"/>
                  </a:solidFill>
                  <a:latin typeface="Muli Regular"/>
                </a:rPr>
                <a:t> </a:t>
              </a:r>
              <a:r>
                <a:rPr lang="en-US" sz="3600" dirty="0" err="1">
                  <a:solidFill>
                    <a:srgbClr val="F4F4F4"/>
                  </a:solidFill>
                  <a:latin typeface="Muli Regular"/>
                </a:rPr>
                <a:t>vọng</a:t>
              </a:r>
              <a:r>
                <a:rPr lang="en-US" sz="3600" dirty="0">
                  <a:solidFill>
                    <a:srgbClr val="F4F4F4"/>
                  </a:solidFill>
                  <a:latin typeface="Muli Regular"/>
                </a:rPr>
                <a:t> </a:t>
              </a:r>
              <a:r>
                <a:rPr lang="en-US" sz="3600" dirty="0" err="1">
                  <a:solidFill>
                    <a:srgbClr val="F4F4F4"/>
                  </a:solidFill>
                  <a:latin typeface="Muli Regular"/>
                </a:rPr>
                <a:t>bạn</a:t>
              </a:r>
              <a:r>
                <a:rPr lang="en-US" sz="3600" dirty="0">
                  <a:solidFill>
                    <a:srgbClr val="F4F4F4"/>
                  </a:solidFill>
                  <a:latin typeface="Muli Regular"/>
                </a:rPr>
                <a:t> </a:t>
              </a:r>
              <a:r>
                <a:rPr lang="en-US" sz="3600" dirty="0" err="1">
                  <a:solidFill>
                    <a:srgbClr val="F4F4F4"/>
                  </a:solidFill>
                  <a:latin typeface="Muli Regular"/>
                </a:rPr>
                <a:t>đã</a:t>
              </a:r>
              <a:r>
                <a:rPr lang="en-US" sz="3600" dirty="0">
                  <a:solidFill>
                    <a:srgbClr val="F4F4F4"/>
                  </a:solidFill>
                  <a:latin typeface="Muli Regular"/>
                </a:rPr>
                <a:t> </a:t>
              </a:r>
              <a:r>
                <a:rPr lang="en-US" sz="3600" dirty="0" err="1">
                  <a:solidFill>
                    <a:srgbClr val="F4F4F4"/>
                  </a:solidFill>
                  <a:latin typeface="Muli Regular"/>
                </a:rPr>
                <a:t>học</a:t>
              </a:r>
              <a:r>
                <a:rPr lang="en-US" sz="3600" dirty="0">
                  <a:solidFill>
                    <a:srgbClr val="F4F4F4"/>
                  </a:solidFill>
                  <a:latin typeface="Muli Regular"/>
                </a:rPr>
                <a:t> </a:t>
              </a:r>
              <a:r>
                <a:rPr lang="en-US" sz="3600" dirty="0" err="1">
                  <a:solidFill>
                    <a:srgbClr val="F4F4F4"/>
                  </a:solidFill>
                  <a:latin typeface="Muli Regular"/>
                </a:rPr>
                <a:t>được</a:t>
              </a:r>
              <a:r>
                <a:rPr lang="en-US" sz="3600" dirty="0">
                  <a:solidFill>
                    <a:srgbClr val="F4F4F4"/>
                  </a:solidFill>
                  <a:latin typeface="Muli Regular"/>
                </a:rPr>
                <a:t> </a:t>
              </a:r>
              <a:r>
                <a:rPr lang="en-US" sz="3600" dirty="0" err="1">
                  <a:solidFill>
                    <a:srgbClr val="F4F4F4"/>
                  </a:solidFill>
                  <a:latin typeface="Muli Regular"/>
                </a:rPr>
                <a:t>thêm</a:t>
              </a:r>
              <a:r>
                <a:rPr lang="en-US" sz="3600" dirty="0">
                  <a:solidFill>
                    <a:srgbClr val="F4F4F4"/>
                  </a:solidFill>
                  <a:latin typeface="Muli Regular"/>
                </a:rPr>
                <a:t> </a:t>
              </a:r>
              <a:r>
                <a:rPr lang="en-US" sz="3600" dirty="0" err="1">
                  <a:solidFill>
                    <a:srgbClr val="F4F4F4"/>
                  </a:solidFill>
                  <a:latin typeface="Muli Regular"/>
                </a:rPr>
                <a:t>đều</a:t>
              </a:r>
              <a:r>
                <a:rPr lang="en-US" sz="3600" dirty="0">
                  <a:solidFill>
                    <a:srgbClr val="F4F4F4"/>
                  </a:solidFill>
                  <a:latin typeface="Muli Regular"/>
                </a:rPr>
                <a:t> </a:t>
              </a:r>
              <a:r>
                <a:rPr lang="en-US" sz="3600" dirty="0" err="1">
                  <a:solidFill>
                    <a:srgbClr val="F4F4F4"/>
                  </a:solidFill>
                  <a:latin typeface="Muli Regular"/>
                </a:rPr>
                <a:t>mới</a:t>
              </a:r>
              <a:r>
                <a:rPr lang="en-US" sz="3600" dirty="0">
                  <a:solidFill>
                    <a:srgbClr val="F4F4F4"/>
                  </a:solidFill>
                  <a:latin typeface="Muli Regular"/>
                </a:rPr>
                <a:t> </a:t>
              </a:r>
              <a:r>
                <a:rPr lang="en-US" sz="3600" dirty="0" err="1">
                  <a:solidFill>
                    <a:srgbClr val="F4F4F4"/>
                  </a:solidFill>
                  <a:latin typeface="Muli Regular"/>
                </a:rPr>
                <a:t>mẻ</a:t>
              </a:r>
              <a:r>
                <a:rPr lang="en-US" sz="3600" dirty="0">
                  <a:solidFill>
                    <a:srgbClr val="F4F4F4"/>
                  </a:solidFill>
                  <a:latin typeface="Muli Regular"/>
                </a:rPr>
                <a:t>.</a:t>
              </a:r>
              <a:endParaRPr lang="en-US" sz="3600" dirty="0">
                <a:solidFill>
                  <a:srgbClr val="F4F4F4"/>
                </a:solidFill>
                <a:latin typeface="Muli Regular"/>
              </a:endParaRPr>
            </a:p>
          </p:txBody>
        </p:sp>
        <p:sp>
          <p:nvSpPr>
            <p:cNvPr id="4" name="TextBox 4"/>
            <p:cNvSpPr txBox="1"/>
            <p:nvPr/>
          </p:nvSpPr>
          <p:spPr>
            <a:xfrm>
              <a:off x="0" y="-76200"/>
              <a:ext cx="19688481" cy="1359946"/>
            </a:xfrm>
            <a:prstGeom prst="rect">
              <a:avLst/>
            </a:prstGeom>
          </p:spPr>
          <p:txBody>
            <a:bodyPr lIns="0" tIns="0" rIns="0" bIns="0" rtlCol="0" anchor="t">
              <a:spAutoFit/>
            </a:bodyPr>
            <a:lstStyle/>
            <a:p>
              <a:pPr>
                <a:lnSpc>
                  <a:spcPts val="7800"/>
                </a:lnSpc>
                <a:spcBef>
                  <a:spcPct val="0"/>
                </a:spcBef>
              </a:pPr>
              <a:r>
                <a:rPr lang="en-US" sz="8800" spc="-168" dirty="0" err="1">
                  <a:solidFill>
                    <a:srgbClr val="A4E473"/>
                  </a:solidFill>
                  <a:latin typeface="Muli Bold"/>
                </a:rPr>
                <a:t>Bạn</a:t>
              </a:r>
              <a:r>
                <a:rPr lang="en-US" sz="8800" spc="-168" dirty="0">
                  <a:solidFill>
                    <a:srgbClr val="A4E473"/>
                  </a:solidFill>
                  <a:latin typeface="Muli Bold"/>
                </a:rPr>
                <a:t> </a:t>
              </a:r>
              <a:r>
                <a:rPr lang="en-US" sz="8800" spc="-168" dirty="0" err="1">
                  <a:solidFill>
                    <a:srgbClr val="A4E473"/>
                  </a:solidFill>
                  <a:latin typeface="Muli Bold"/>
                </a:rPr>
                <a:t>có</a:t>
              </a:r>
              <a:r>
                <a:rPr lang="en-US" sz="8800" spc="-168" dirty="0">
                  <a:solidFill>
                    <a:srgbClr val="A4E473"/>
                  </a:solidFill>
                  <a:latin typeface="Muli Bold"/>
                </a:rPr>
                <a:t> </a:t>
              </a:r>
              <a:r>
                <a:rPr lang="en-US" sz="8800" spc="-168" dirty="0" err="1">
                  <a:solidFill>
                    <a:srgbClr val="A4E473"/>
                  </a:solidFill>
                  <a:latin typeface="Muli Bold"/>
                </a:rPr>
                <a:t>câu</a:t>
              </a:r>
              <a:r>
                <a:rPr lang="en-US" sz="8800" spc="-168" dirty="0">
                  <a:solidFill>
                    <a:srgbClr val="A4E473"/>
                  </a:solidFill>
                  <a:latin typeface="Muli Bold"/>
                </a:rPr>
                <a:t> </a:t>
              </a:r>
              <a:r>
                <a:rPr lang="en-US" sz="8800" spc="-168" dirty="0" err="1">
                  <a:solidFill>
                    <a:srgbClr val="A4E473"/>
                  </a:solidFill>
                  <a:latin typeface="Muli Bold"/>
                </a:rPr>
                <a:t>hỏi</a:t>
              </a:r>
              <a:r>
                <a:rPr lang="en-US" sz="8800" spc="-168" dirty="0">
                  <a:solidFill>
                    <a:srgbClr val="A4E473"/>
                  </a:solidFill>
                  <a:latin typeface="Muli Bold"/>
                </a:rPr>
                <a:t> </a:t>
              </a:r>
              <a:r>
                <a:rPr lang="en-US" sz="8800" spc="-168" dirty="0" err="1">
                  <a:solidFill>
                    <a:srgbClr val="A4E473"/>
                  </a:solidFill>
                  <a:latin typeface="Muli Bold"/>
                </a:rPr>
                <a:t>nào</a:t>
              </a:r>
              <a:r>
                <a:rPr lang="en-US" sz="8800" spc="-168" dirty="0">
                  <a:solidFill>
                    <a:srgbClr val="A4E473"/>
                  </a:solidFill>
                  <a:latin typeface="Muli Bold"/>
                </a:rPr>
                <a:t> </a:t>
              </a:r>
              <a:r>
                <a:rPr lang="en-US" sz="8800" spc="-168" dirty="0" err="1">
                  <a:solidFill>
                    <a:srgbClr val="A4E473"/>
                  </a:solidFill>
                  <a:latin typeface="Muli Bold"/>
                </a:rPr>
                <a:t>không</a:t>
              </a:r>
              <a:r>
                <a:rPr lang="en-US" sz="8800" spc="-168" dirty="0">
                  <a:solidFill>
                    <a:srgbClr val="A4E473"/>
                  </a:solidFill>
                  <a:latin typeface="Muli Bold"/>
                </a:rPr>
                <a:t>?</a:t>
              </a:r>
              <a:endParaRPr lang="en-US" sz="8800" spc="-168" dirty="0">
                <a:solidFill>
                  <a:srgbClr val="A4E473"/>
                </a:solidFill>
                <a:latin typeface="Muli Bold"/>
              </a:endParaRPr>
            </a:p>
          </p:txBody>
        </p:sp>
      </p:gr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4778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6786776" y="-286119"/>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8" name="Group 18"/>
          <p:cNvGrpSpPr/>
          <p:nvPr/>
        </p:nvGrpSpPr>
        <p:grpSpPr>
          <a:xfrm>
            <a:off x="1028700" y="1367958"/>
            <a:ext cx="6113968" cy="3305002"/>
            <a:chOff x="0" y="-66675"/>
            <a:chExt cx="8151957" cy="4406668"/>
          </a:xfrm>
        </p:grpSpPr>
        <p:sp>
          <p:nvSpPr>
            <p:cNvPr id="19" name="TextBox 19"/>
            <p:cNvSpPr txBox="1"/>
            <p:nvPr/>
          </p:nvSpPr>
          <p:spPr>
            <a:xfrm>
              <a:off x="0" y="3006295"/>
              <a:ext cx="8151957" cy="1333698"/>
            </a:xfrm>
            <a:prstGeom prst="rect">
              <a:avLst/>
            </a:prstGeom>
          </p:spPr>
          <p:txBody>
            <a:bodyPr lIns="0" tIns="0" rIns="0" bIns="0" rtlCol="0" anchor="t">
              <a:spAutoFit/>
            </a:bodyPr>
            <a:lstStyle/>
            <a:p>
              <a:pPr>
                <a:lnSpc>
                  <a:spcPts val="3919"/>
                </a:lnSpc>
              </a:pPr>
              <a:r>
                <a:rPr lang="en-US" sz="2799" dirty="0" err="1" smtClean="0">
                  <a:solidFill>
                    <a:srgbClr val="F4F4F4"/>
                  </a:solidFill>
                  <a:latin typeface="Muli Regular"/>
                </a:rPr>
                <a:t>Hãy</a:t>
              </a:r>
              <a:r>
                <a:rPr lang="en-US" sz="2799" dirty="0" smtClean="0">
                  <a:solidFill>
                    <a:srgbClr val="F4F4F4"/>
                  </a:solidFill>
                  <a:latin typeface="Muli Regular"/>
                </a:rPr>
                <a:t> </a:t>
              </a:r>
              <a:r>
                <a:rPr lang="en-US" sz="2799" dirty="0" err="1" smtClean="0">
                  <a:solidFill>
                    <a:srgbClr val="F4F4F4"/>
                  </a:solidFill>
                  <a:latin typeface="Muli Regular"/>
                </a:rPr>
                <a:t>gửi</a:t>
              </a:r>
              <a:r>
                <a:rPr lang="en-US" sz="2799" dirty="0" smtClean="0">
                  <a:solidFill>
                    <a:srgbClr val="F4F4F4"/>
                  </a:solidFill>
                  <a:latin typeface="Muli Regular"/>
                </a:rPr>
                <a:t> </a:t>
              </a:r>
              <a:r>
                <a:rPr lang="en-US" sz="2799" dirty="0" err="1" smtClean="0">
                  <a:solidFill>
                    <a:srgbClr val="F4F4F4"/>
                  </a:solidFill>
                  <a:latin typeface="Muli Regular"/>
                </a:rPr>
                <a:t>cho</a:t>
              </a:r>
              <a:r>
                <a:rPr lang="en-US" sz="2799" dirty="0" smtClean="0">
                  <a:solidFill>
                    <a:srgbClr val="F4F4F4"/>
                  </a:solidFill>
                  <a:latin typeface="Muli Regular"/>
                </a:rPr>
                <a:t> </a:t>
              </a:r>
              <a:r>
                <a:rPr lang="en-US" sz="2799" dirty="0" err="1" smtClean="0">
                  <a:solidFill>
                    <a:srgbClr val="F4F4F4"/>
                  </a:solidFill>
                  <a:latin typeface="Muli Regular"/>
                </a:rPr>
                <a:t>chúng</a:t>
              </a:r>
              <a:r>
                <a:rPr lang="en-US" sz="2799" dirty="0" smtClean="0">
                  <a:solidFill>
                    <a:srgbClr val="F4F4F4"/>
                  </a:solidFill>
                  <a:latin typeface="Muli Regular"/>
                </a:rPr>
                <a:t> </a:t>
              </a:r>
              <a:r>
                <a:rPr lang="en-US" sz="2799" dirty="0" err="1" smtClean="0">
                  <a:solidFill>
                    <a:srgbClr val="F4F4F4"/>
                  </a:solidFill>
                  <a:latin typeface="Muli Regular"/>
                </a:rPr>
                <a:t>tôi</a:t>
              </a:r>
              <a:r>
                <a:rPr lang="en-US" sz="2799" dirty="0" smtClean="0">
                  <a:solidFill>
                    <a:srgbClr val="F4F4F4"/>
                  </a:solidFill>
                  <a:latin typeface="Muli Regular"/>
                </a:rPr>
                <a:t>! </a:t>
              </a:r>
              <a:r>
                <a:rPr lang="en-US" sz="2799" dirty="0" err="1" smtClean="0">
                  <a:solidFill>
                    <a:srgbClr val="F4F4F4"/>
                  </a:solidFill>
                  <a:latin typeface="Muli Regular"/>
                </a:rPr>
                <a:t>Hy</a:t>
              </a:r>
              <a:r>
                <a:rPr lang="en-US" sz="2799" dirty="0" smtClean="0">
                  <a:solidFill>
                    <a:srgbClr val="F4F4F4"/>
                  </a:solidFill>
                  <a:latin typeface="Muli Regular"/>
                </a:rPr>
                <a:t> </a:t>
              </a:r>
              <a:r>
                <a:rPr lang="en-US" sz="2799" dirty="0" err="1" smtClean="0">
                  <a:solidFill>
                    <a:srgbClr val="F4F4F4"/>
                  </a:solidFill>
                  <a:latin typeface="Muli Regular"/>
                </a:rPr>
                <a:t>vọng</a:t>
              </a:r>
              <a:r>
                <a:rPr lang="en-US" sz="2799" dirty="0" smtClean="0">
                  <a:solidFill>
                    <a:srgbClr val="F4F4F4"/>
                  </a:solidFill>
                  <a:latin typeface="Muli Regular"/>
                </a:rPr>
                <a:t> </a:t>
              </a:r>
              <a:r>
                <a:rPr lang="en-US" sz="2799" dirty="0" err="1" smtClean="0">
                  <a:solidFill>
                    <a:srgbClr val="F4F4F4"/>
                  </a:solidFill>
                  <a:latin typeface="Muli Regular"/>
                </a:rPr>
                <a:t>bạn</a:t>
              </a:r>
              <a:r>
                <a:rPr lang="en-US" sz="2799" dirty="0" smtClean="0">
                  <a:solidFill>
                    <a:srgbClr val="F4F4F4"/>
                  </a:solidFill>
                  <a:latin typeface="Muli Regular"/>
                </a:rPr>
                <a:t> </a:t>
              </a:r>
              <a:r>
                <a:rPr lang="en-US" sz="2799" dirty="0" err="1" smtClean="0">
                  <a:solidFill>
                    <a:srgbClr val="F4F4F4"/>
                  </a:solidFill>
                  <a:latin typeface="Muli Regular"/>
                </a:rPr>
                <a:t>đã</a:t>
              </a:r>
              <a:r>
                <a:rPr lang="en-US" sz="2799" dirty="0" smtClean="0">
                  <a:solidFill>
                    <a:srgbClr val="F4F4F4"/>
                  </a:solidFill>
                  <a:latin typeface="Muli Regular"/>
                </a:rPr>
                <a:t> </a:t>
              </a:r>
              <a:r>
                <a:rPr lang="en-US" sz="2799" dirty="0" err="1" smtClean="0">
                  <a:solidFill>
                    <a:srgbClr val="F4F4F4"/>
                  </a:solidFill>
                  <a:latin typeface="Muli Regular"/>
                </a:rPr>
                <a:t>học</a:t>
              </a:r>
              <a:r>
                <a:rPr lang="en-US" sz="2799" dirty="0" smtClean="0">
                  <a:solidFill>
                    <a:srgbClr val="F4F4F4"/>
                  </a:solidFill>
                  <a:latin typeface="Muli Regular"/>
                </a:rPr>
                <a:t> </a:t>
              </a:r>
              <a:r>
                <a:rPr lang="en-US" sz="2799" dirty="0" err="1" smtClean="0">
                  <a:solidFill>
                    <a:srgbClr val="F4F4F4"/>
                  </a:solidFill>
                  <a:latin typeface="Muli Regular"/>
                </a:rPr>
                <a:t>được</a:t>
              </a:r>
              <a:r>
                <a:rPr lang="en-US" sz="2799" dirty="0" smtClean="0">
                  <a:solidFill>
                    <a:srgbClr val="F4F4F4"/>
                  </a:solidFill>
                  <a:latin typeface="Muli Regular"/>
                </a:rPr>
                <a:t> </a:t>
              </a:r>
              <a:r>
                <a:rPr lang="en-US" sz="2799" dirty="0" err="1" smtClean="0">
                  <a:solidFill>
                    <a:srgbClr val="F4F4F4"/>
                  </a:solidFill>
                  <a:latin typeface="Muli Regular"/>
                </a:rPr>
                <a:t>thêm</a:t>
              </a:r>
              <a:r>
                <a:rPr lang="en-US" sz="2799" dirty="0" smtClean="0">
                  <a:solidFill>
                    <a:srgbClr val="F4F4F4"/>
                  </a:solidFill>
                  <a:latin typeface="Muli Regular"/>
                </a:rPr>
                <a:t> </a:t>
              </a:r>
              <a:r>
                <a:rPr lang="en-US" sz="2799" dirty="0" err="1" smtClean="0">
                  <a:solidFill>
                    <a:srgbClr val="F4F4F4"/>
                  </a:solidFill>
                  <a:latin typeface="Muli Regular"/>
                </a:rPr>
                <a:t>đều</a:t>
              </a:r>
              <a:r>
                <a:rPr lang="en-US" sz="2799" dirty="0" smtClean="0">
                  <a:solidFill>
                    <a:srgbClr val="F4F4F4"/>
                  </a:solidFill>
                  <a:latin typeface="Muli Regular"/>
                </a:rPr>
                <a:t> </a:t>
              </a:r>
              <a:r>
                <a:rPr lang="en-US" sz="2799" dirty="0" err="1" smtClean="0">
                  <a:solidFill>
                    <a:srgbClr val="F4F4F4"/>
                  </a:solidFill>
                  <a:latin typeface="Muli Regular"/>
                </a:rPr>
                <a:t>mới</a:t>
              </a:r>
              <a:r>
                <a:rPr lang="en-US" sz="2799" dirty="0" smtClean="0">
                  <a:solidFill>
                    <a:srgbClr val="F4F4F4"/>
                  </a:solidFill>
                  <a:latin typeface="Muli Regular"/>
                </a:rPr>
                <a:t> </a:t>
              </a:r>
              <a:r>
                <a:rPr lang="en-US" sz="2799" dirty="0" err="1" smtClean="0">
                  <a:solidFill>
                    <a:srgbClr val="F4F4F4"/>
                  </a:solidFill>
                  <a:latin typeface="Muli Regular"/>
                </a:rPr>
                <a:t>mẻ</a:t>
              </a:r>
              <a:r>
                <a:rPr lang="en-US" sz="2799" dirty="0" smtClean="0">
                  <a:solidFill>
                    <a:srgbClr val="F4F4F4"/>
                  </a:solidFill>
                  <a:latin typeface="Muli Regular"/>
                </a:rPr>
                <a:t>.</a:t>
              </a:r>
              <a:endParaRPr lang="en-US" sz="2799" dirty="0">
                <a:solidFill>
                  <a:srgbClr val="F4F4F4"/>
                </a:solidFill>
                <a:latin typeface="Muli Regular"/>
              </a:endParaRPr>
            </a:p>
          </p:txBody>
        </p:sp>
        <p:sp>
          <p:nvSpPr>
            <p:cNvPr id="20" name="TextBox 20"/>
            <p:cNvSpPr txBox="1"/>
            <p:nvPr/>
          </p:nvSpPr>
          <p:spPr>
            <a:xfrm>
              <a:off x="0" y="-66675"/>
              <a:ext cx="8151957" cy="2606675"/>
            </a:xfrm>
            <a:prstGeom prst="rect">
              <a:avLst/>
            </a:prstGeom>
          </p:spPr>
          <p:txBody>
            <a:bodyPr lIns="0" tIns="0" rIns="0" bIns="0" rtlCol="0" anchor="t">
              <a:spAutoFit/>
            </a:bodyPr>
            <a:lstStyle/>
            <a:p>
              <a:pPr>
                <a:lnSpc>
                  <a:spcPts val="7800"/>
                </a:lnSpc>
                <a:spcBef>
                  <a:spcPct val="0"/>
                </a:spcBef>
              </a:pPr>
              <a:r>
                <a:rPr lang="en-US" sz="6000" spc="-168" dirty="0" err="1">
                  <a:solidFill>
                    <a:srgbClr val="F4F4F4"/>
                  </a:solidFill>
                  <a:latin typeface="Muli Bold"/>
                </a:rPr>
                <a:t>Bạn</a:t>
              </a:r>
              <a:r>
                <a:rPr lang="en-US" sz="6000" spc="-168" dirty="0">
                  <a:solidFill>
                    <a:srgbClr val="F4F4F4"/>
                  </a:solidFill>
                  <a:latin typeface="Muli Bold"/>
                </a:rPr>
                <a:t> </a:t>
              </a:r>
              <a:r>
                <a:rPr lang="en-US" sz="6000" spc="-168" dirty="0" err="1">
                  <a:solidFill>
                    <a:srgbClr val="F4F4F4"/>
                  </a:solidFill>
                  <a:latin typeface="Muli Bold"/>
                </a:rPr>
                <a:t>có</a:t>
              </a:r>
              <a:r>
                <a:rPr lang="en-US" sz="6000" spc="-168" dirty="0">
                  <a:solidFill>
                    <a:srgbClr val="F4F4F4"/>
                  </a:solidFill>
                  <a:latin typeface="Muli Bold"/>
                </a:rPr>
                <a:t> </a:t>
              </a:r>
              <a:r>
                <a:rPr lang="en-US" sz="6000" spc="-168" dirty="0" err="1">
                  <a:solidFill>
                    <a:srgbClr val="F4F4F4"/>
                  </a:solidFill>
                  <a:latin typeface="Muli Bold"/>
                </a:rPr>
                <a:t>câu</a:t>
              </a:r>
              <a:r>
                <a:rPr lang="en-US" sz="6000" spc="-168" dirty="0">
                  <a:solidFill>
                    <a:srgbClr val="F4F4F4"/>
                  </a:solidFill>
                  <a:latin typeface="Muli Bold"/>
                </a:rPr>
                <a:t> </a:t>
              </a:r>
              <a:r>
                <a:rPr lang="en-US" sz="6000" spc="-168" dirty="0" err="1">
                  <a:solidFill>
                    <a:srgbClr val="F4F4F4"/>
                  </a:solidFill>
                  <a:latin typeface="Muli Bold"/>
                </a:rPr>
                <a:t>hỏi</a:t>
              </a:r>
              <a:r>
                <a:rPr lang="en-US" sz="6000" spc="-168" dirty="0">
                  <a:solidFill>
                    <a:srgbClr val="F4F4F4"/>
                  </a:solidFill>
                  <a:latin typeface="Muli Bold"/>
                </a:rPr>
                <a:t> </a:t>
              </a:r>
              <a:r>
                <a:rPr lang="en-US" sz="6000" spc="-168" dirty="0" err="1">
                  <a:solidFill>
                    <a:srgbClr val="F4F4F4"/>
                  </a:solidFill>
                  <a:latin typeface="Muli Bold"/>
                </a:rPr>
                <a:t>nào</a:t>
              </a:r>
              <a:r>
                <a:rPr lang="en-US" sz="6000" spc="-168" dirty="0">
                  <a:solidFill>
                    <a:srgbClr val="F4F4F4"/>
                  </a:solidFill>
                  <a:latin typeface="Muli Bold"/>
                </a:rPr>
                <a:t> </a:t>
              </a:r>
              <a:r>
                <a:rPr lang="en-US" sz="6000" spc="-168" dirty="0" err="1">
                  <a:solidFill>
                    <a:srgbClr val="F4F4F4"/>
                  </a:solidFill>
                  <a:latin typeface="Muli Bold"/>
                </a:rPr>
                <a:t>không</a:t>
              </a:r>
              <a:r>
                <a:rPr lang="en-US" sz="6000" spc="-168" dirty="0">
                  <a:solidFill>
                    <a:srgbClr val="F4F4F4"/>
                  </a:solidFill>
                  <a:latin typeface="Muli Bold"/>
                </a:rPr>
                <a:t>?</a:t>
              </a:r>
            </a:p>
          </p:txBody>
        </p:sp>
      </p:grpSp>
      <p:grpSp>
        <p:nvGrpSpPr>
          <p:cNvPr id="21" name="Group 21"/>
          <p:cNvGrpSpPr>
            <a:grpSpLocks noChangeAspect="1"/>
          </p:cNvGrpSpPr>
          <p:nvPr/>
        </p:nvGrpSpPr>
        <p:grpSpPr>
          <a:xfrm>
            <a:off x="10068855" y="1028700"/>
            <a:ext cx="2695869" cy="2334501"/>
            <a:chOff x="0" y="0"/>
            <a:chExt cx="4282440" cy="3708400"/>
          </a:xfrm>
        </p:grpSpPr>
        <p:sp>
          <p:nvSpPr>
            <p:cNvPr id="22" name="Freeform 2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16862" b="-56356"/>
              </a:stretch>
            </a:blipFill>
          </p:spPr>
        </p:sp>
      </p:grpSp>
      <p:grpSp>
        <p:nvGrpSpPr>
          <p:cNvPr id="23" name="Group 23"/>
          <p:cNvGrpSpPr>
            <a:grpSpLocks noChangeAspect="1"/>
          </p:cNvGrpSpPr>
          <p:nvPr/>
        </p:nvGrpSpPr>
        <p:grpSpPr>
          <a:xfrm>
            <a:off x="8320317" y="3976249"/>
            <a:ext cx="2695869" cy="2334501"/>
            <a:chOff x="0" y="0"/>
            <a:chExt cx="4282440" cy="3708400"/>
          </a:xfrm>
        </p:grpSpPr>
        <p:sp>
          <p:nvSpPr>
            <p:cNvPr id="24" name="Freeform 2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705" b="-72513"/>
              </a:stretch>
            </a:blipFill>
          </p:spPr>
        </p:sp>
      </p:grpSp>
      <p:grpSp>
        <p:nvGrpSpPr>
          <p:cNvPr id="25" name="Group 25"/>
          <p:cNvGrpSpPr>
            <a:grpSpLocks noChangeAspect="1"/>
          </p:cNvGrpSpPr>
          <p:nvPr/>
        </p:nvGrpSpPr>
        <p:grpSpPr>
          <a:xfrm>
            <a:off x="6786776" y="7043640"/>
            <a:ext cx="2695869" cy="2334501"/>
            <a:chOff x="0" y="0"/>
            <a:chExt cx="4282440" cy="3708400"/>
          </a:xfrm>
        </p:grpSpPr>
        <p:sp>
          <p:nvSpPr>
            <p:cNvPr id="26" name="Freeform 2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24043" b="-49176"/>
              </a:stretch>
            </a:blipFill>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6" name="Group 25"/>
          <p:cNvGrpSpPr/>
          <p:nvPr/>
        </p:nvGrpSpPr>
        <p:grpSpPr>
          <a:xfrm>
            <a:off x="8945885" y="2652519"/>
            <a:ext cx="8272402" cy="4981963"/>
            <a:chOff x="9119026" y="1812253"/>
            <a:chExt cx="8272402" cy="4981963"/>
          </a:xfrm>
        </p:grpSpPr>
        <p:sp>
          <p:nvSpPr>
            <p:cNvPr id="12" name="TextBox 12"/>
            <p:cNvSpPr txBox="1"/>
            <p:nvPr/>
          </p:nvSpPr>
          <p:spPr>
            <a:xfrm>
              <a:off x="9119026" y="1812253"/>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LÊ NGUYỄN QUANG BÌNH – 21022010</a:t>
              </a:r>
            </a:p>
          </p:txBody>
        </p:sp>
        <p:sp>
          <p:nvSpPr>
            <p:cNvPr id="15" name="TextBox 15"/>
            <p:cNvSpPr txBox="1"/>
            <p:nvPr/>
          </p:nvSpPr>
          <p:spPr>
            <a:xfrm>
              <a:off x="9119026" y="4121721"/>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NGUYỄN VĂN </a:t>
              </a:r>
              <a:r>
                <a:rPr lang="en-US" sz="3600" b="1" dirty="0" smtClean="0">
                  <a:latin typeface="Times New Roman" panose="02020603050405020304" pitchFamily="18" charset="0"/>
                  <a:cs typeface="Times New Roman" panose="02020603050405020304" pitchFamily="18" charset="0"/>
                </a:rPr>
                <a:t>HOÀNG - 21022011</a:t>
              </a:r>
              <a:endParaRPr lang="en-US" sz="3600" b="1" dirty="0">
                <a:latin typeface="Times New Roman" panose="02020603050405020304" pitchFamily="18" charset="0"/>
                <a:cs typeface="Times New Roman" panose="02020603050405020304" pitchFamily="18" charset="0"/>
              </a:endParaRPr>
            </a:p>
          </p:txBody>
        </p:sp>
        <p:sp>
          <p:nvSpPr>
            <p:cNvPr id="18" name="TextBox 18"/>
            <p:cNvSpPr txBox="1"/>
            <p:nvPr/>
          </p:nvSpPr>
          <p:spPr>
            <a:xfrm>
              <a:off x="9119026" y="6240218"/>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NGUYỄN THỊ BÍCH NGỌC – 21022021</a:t>
              </a:r>
            </a:p>
          </p:txBody>
        </p:sp>
        <p:sp>
          <p:nvSpPr>
            <p:cNvPr id="21" name="AutoShape 21"/>
            <p:cNvSpPr/>
            <p:nvPr/>
          </p:nvSpPr>
          <p:spPr>
            <a:xfrm>
              <a:off x="9119026" y="3162300"/>
              <a:ext cx="8272402" cy="0"/>
            </a:xfrm>
            <a:prstGeom prst="line">
              <a:avLst/>
            </a:prstGeom>
            <a:ln w="9525" cap="flat">
              <a:solidFill>
                <a:srgbClr val="000000"/>
              </a:solidFill>
              <a:prstDash val="solid"/>
              <a:headEnd type="none" w="sm" len="sm"/>
              <a:tailEnd type="none" w="sm" len="sm"/>
            </a:ln>
          </p:spPr>
        </p:sp>
        <p:sp>
          <p:nvSpPr>
            <p:cNvPr id="22" name="AutoShape 22"/>
            <p:cNvSpPr/>
            <p:nvPr/>
          </p:nvSpPr>
          <p:spPr>
            <a:xfrm>
              <a:off x="9119026" y="5219700"/>
              <a:ext cx="8272402" cy="0"/>
            </a:xfrm>
            <a:prstGeom prst="line">
              <a:avLst/>
            </a:prstGeom>
            <a:ln w="9525" cap="flat">
              <a:solidFill>
                <a:srgbClr val="000000"/>
              </a:solidFill>
              <a:prstDash val="solid"/>
              <a:headEnd type="none" w="sm" len="sm"/>
              <a:tailEnd type="none" w="sm" len="sm"/>
            </a:ln>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2" name="TextBox 2"/>
          <p:cNvSpPr txBox="1"/>
          <p:nvPr/>
        </p:nvSpPr>
        <p:spPr>
          <a:xfrm>
            <a:off x="300982" y="3597288"/>
            <a:ext cx="7199253" cy="1308050"/>
          </a:xfrm>
          <a:prstGeom prst="rect">
            <a:avLst/>
          </a:prstGeom>
        </p:spPr>
        <p:txBody>
          <a:bodyPr wrap="square" lIns="0" tIns="0" rIns="0" bIns="0" rtlCol="0" anchor="t">
            <a:spAutoFit/>
          </a:bodyPr>
          <a:lstStyle/>
          <a:p>
            <a:pPr>
              <a:lnSpc>
                <a:spcPts val="10199"/>
              </a:lnSpc>
              <a:spcBef>
                <a:spcPct val="0"/>
              </a:spcBef>
            </a:pPr>
            <a:r>
              <a:rPr lang="en-US" sz="8499" spc="-84" dirty="0" err="1" smtClean="0">
                <a:solidFill>
                  <a:srgbClr val="000000"/>
                </a:solidFill>
                <a:latin typeface="Muli Bold"/>
              </a:rPr>
              <a:t>Thành</a:t>
            </a:r>
            <a:r>
              <a:rPr lang="en-US" sz="8499" spc="-84" dirty="0" smtClean="0">
                <a:solidFill>
                  <a:srgbClr val="000000"/>
                </a:solidFill>
                <a:latin typeface="Muli Bold"/>
              </a:rPr>
              <a:t> </a:t>
            </a:r>
            <a:r>
              <a:rPr lang="en-US" sz="8499" spc="-84" dirty="0" err="1" smtClean="0">
                <a:solidFill>
                  <a:srgbClr val="000000"/>
                </a:solidFill>
                <a:latin typeface="Muli Bold"/>
              </a:rPr>
              <a:t>viên</a:t>
            </a:r>
            <a:r>
              <a:rPr lang="en-US" sz="8499" spc="-84" dirty="0" smtClean="0">
                <a:solidFill>
                  <a:srgbClr val="000000"/>
                </a:solidFill>
                <a:latin typeface="Muli Bold"/>
              </a:rPr>
              <a:t>: </a:t>
            </a:r>
            <a:endParaRPr lang="en-US" sz="8499" spc="-84" dirty="0">
              <a:solidFill>
                <a:srgbClr val="000000"/>
              </a:solidFill>
              <a:latin typeface="Muli Bold"/>
            </a:endParaRPr>
          </a:p>
        </p:txBody>
      </p:sp>
      <p:pic>
        <p:nvPicPr>
          <p:cNvPr id="20"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8356115" y="7075699"/>
            <a:ext cx="483192" cy="506201"/>
          </a:xfrm>
          <a:prstGeom prst="rect">
            <a:avLst/>
          </a:prstGeom>
        </p:spPr>
      </p:pic>
      <p:pic>
        <p:nvPicPr>
          <p:cNvPr id="28"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9"/>
              </a:ext>
            </a:extLst>
          </a:blip>
          <a:srcRect/>
          <a:stretch>
            <a:fillRect/>
          </a:stretch>
        </p:blipFill>
        <p:spPr>
          <a:xfrm>
            <a:off x="8356115" y="4988716"/>
            <a:ext cx="472327" cy="500540"/>
          </a:xfrm>
          <a:prstGeom prst="rect">
            <a:avLst/>
          </a:prstGeom>
        </p:spPr>
      </p:pic>
      <p:pic>
        <p:nvPicPr>
          <p:cNvPr id="30" name="Picture 2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39"/>
              </a:ext>
            </a:extLst>
          </a:blip>
          <a:srcRect/>
          <a:stretch>
            <a:fillRect/>
          </a:stretch>
        </p:blipFill>
        <p:spPr>
          <a:xfrm>
            <a:off x="8293573" y="2652519"/>
            <a:ext cx="472327" cy="50054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28700" y="5429176"/>
            <a:ext cx="3364925" cy="2200380"/>
            <a:chOff x="0" y="0"/>
            <a:chExt cx="4486566" cy="2933840"/>
          </a:xfrm>
        </p:grpSpPr>
        <p:sp>
          <p:nvSpPr>
            <p:cNvPr id="4" name="TextBox 4"/>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2015</a:t>
              </a:r>
            </a:p>
          </p:txBody>
        </p:sp>
        <p:sp>
          <p:nvSpPr>
            <p:cNvPr id="5" name="TextBox 5"/>
            <p:cNvSpPr txBox="1"/>
            <p:nvPr/>
          </p:nvSpPr>
          <p:spPr>
            <a:xfrm>
              <a:off x="0" y="1074349"/>
              <a:ext cx="4486566" cy="18594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Muli Regular"/>
                </a:rPr>
                <a:t>Trình bày ngắn gọn về</a:t>
              </a:r>
            </a:p>
            <a:p>
              <a:pPr marL="0" lvl="0" indent="0">
                <a:lnSpc>
                  <a:spcPts val="2800"/>
                </a:lnSpc>
                <a:spcBef>
                  <a:spcPct val="0"/>
                </a:spcBef>
              </a:pPr>
              <a:r>
                <a:rPr lang="en-US" sz="2000">
                  <a:solidFill>
                    <a:srgbClr val="000000"/>
                  </a:solidFill>
                  <a:latin typeface="Muli Regular"/>
                </a:rPr>
                <a:t>một cột mốc mà công ty</a:t>
              </a:r>
            </a:p>
            <a:p>
              <a:pPr marL="0" lvl="0" indent="0">
                <a:lnSpc>
                  <a:spcPts val="2800"/>
                </a:lnSpc>
                <a:spcBef>
                  <a:spcPct val="0"/>
                </a:spcBef>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grpSp>
        <p:nvGrpSpPr>
          <p:cNvPr id="6" name="Group 6"/>
          <p:cNvGrpSpPr/>
          <p:nvPr/>
        </p:nvGrpSpPr>
        <p:grpSpPr>
          <a:xfrm>
            <a:off x="5317258" y="5428952"/>
            <a:ext cx="3364925" cy="2200603"/>
            <a:chOff x="0" y="0"/>
            <a:chExt cx="4486566" cy="2934138"/>
          </a:xfrm>
        </p:grpSpPr>
        <p:sp>
          <p:nvSpPr>
            <p:cNvPr id="7" name="TextBox 7"/>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2016</a:t>
              </a:r>
            </a:p>
          </p:txBody>
        </p:sp>
        <p:sp>
          <p:nvSpPr>
            <p:cNvPr id="8" name="TextBox 8"/>
            <p:cNvSpPr txBox="1"/>
            <p:nvPr/>
          </p:nvSpPr>
          <p:spPr>
            <a:xfrm>
              <a:off x="0" y="1074646"/>
              <a:ext cx="4486566" cy="1859492"/>
            </a:xfrm>
            <a:prstGeom prst="rect">
              <a:avLst/>
            </a:prstGeom>
          </p:spPr>
          <p:txBody>
            <a:bodyPr lIns="0" tIns="0" rIns="0" bIns="0" rtlCol="0" anchor="t">
              <a:spAutoFit/>
            </a:bodyPr>
            <a:lstStyle/>
            <a:p>
              <a:pPr>
                <a:lnSpc>
                  <a:spcPts val="2800"/>
                </a:lnSpc>
              </a:pPr>
              <a:r>
                <a:rPr lang="en-US" sz="2000">
                  <a:solidFill>
                    <a:srgbClr val="000000"/>
                  </a:solidFill>
                  <a:latin typeface="Muli Regular"/>
                </a:rPr>
                <a:t>Trình bày ngắn gọn về</a:t>
              </a:r>
            </a:p>
            <a:p>
              <a:pPr>
                <a:lnSpc>
                  <a:spcPts val="2800"/>
                </a:lnSpc>
              </a:pPr>
              <a:r>
                <a:rPr lang="en-US" sz="2000">
                  <a:solidFill>
                    <a:srgbClr val="000000"/>
                  </a:solidFill>
                  <a:latin typeface="Muli Regular"/>
                </a:rPr>
                <a:t>một cột mốc mà công ty</a:t>
              </a:r>
            </a:p>
            <a:p>
              <a:pPr>
                <a:lnSpc>
                  <a:spcPts val="2800"/>
                </a:lnSpc>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grpSp>
        <p:nvGrpSpPr>
          <p:cNvPr id="9" name="Group 9"/>
          <p:cNvGrpSpPr/>
          <p:nvPr/>
        </p:nvGrpSpPr>
        <p:grpSpPr>
          <a:xfrm>
            <a:off x="13894375" y="5428952"/>
            <a:ext cx="3364925" cy="2200603"/>
            <a:chOff x="0" y="0"/>
            <a:chExt cx="4486566" cy="2934138"/>
          </a:xfrm>
        </p:grpSpPr>
        <p:sp>
          <p:nvSpPr>
            <p:cNvPr id="10" name="TextBox 10"/>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Hiện tại</a:t>
              </a:r>
            </a:p>
          </p:txBody>
        </p:sp>
        <p:sp>
          <p:nvSpPr>
            <p:cNvPr id="11" name="TextBox 11"/>
            <p:cNvSpPr txBox="1"/>
            <p:nvPr/>
          </p:nvSpPr>
          <p:spPr>
            <a:xfrm>
              <a:off x="0" y="1074646"/>
              <a:ext cx="4486566" cy="1859492"/>
            </a:xfrm>
            <a:prstGeom prst="rect">
              <a:avLst/>
            </a:prstGeom>
          </p:spPr>
          <p:txBody>
            <a:bodyPr lIns="0" tIns="0" rIns="0" bIns="0" rtlCol="0" anchor="t">
              <a:spAutoFit/>
            </a:bodyPr>
            <a:lstStyle/>
            <a:p>
              <a:pPr>
                <a:lnSpc>
                  <a:spcPts val="2800"/>
                </a:lnSpc>
              </a:pPr>
              <a:r>
                <a:rPr lang="en-US" sz="2000">
                  <a:solidFill>
                    <a:srgbClr val="000000"/>
                  </a:solidFill>
                  <a:latin typeface="Muli Regular"/>
                </a:rPr>
                <a:t>Trình bày ngắn gọn về</a:t>
              </a:r>
            </a:p>
            <a:p>
              <a:pPr>
                <a:lnSpc>
                  <a:spcPts val="2800"/>
                </a:lnSpc>
              </a:pPr>
              <a:r>
                <a:rPr lang="en-US" sz="2000">
                  <a:solidFill>
                    <a:srgbClr val="000000"/>
                  </a:solidFill>
                  <a:latin typeface="Muli Regular"/>
                </a:rPr>
                <a:t>một cột mốc mà công ty</a:t>
              </a:r>
            </a:p>
            <a:p>
              <a:pPr>
                <a:lnSpc>
                  <a:spcPts val="2800"/>
                </a:lnSpc>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grpSp>
        <p:nvGrpSpPr>
          <p:cNvPr id="12" name="Group 12"/>
          <p:cNvGrpSpPr/>
          <p:nvPr/>
        </p:nvGrpSpPr>
        <p:grpSpPr>
          <a:xfrm>
            <a:off x="9605817" y="5428952"/>
            <a:ext cx="3364925" cy="2200603"/>
            <a:chOff x="0" y="0"/>
            <a:chExt cx="4486566" cy="2934138"/>
          </a:xfrm>
        </p:grpSpPr>
        <p:sp>
          <p:nvSpPr>
            <p:cNvPr id="13" name="TextBox 13"/>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2017</a:t>
              </a:r>
            </a:p>
          </p:txBody>
        </p:sp>
        <p:sp>
          <p:nvSpPr>
            <p:cNvPr id="14" name="TextBox 14"/>
            <p:cNvSpPr txBox="1"/>
            <p:nvPr/>
          </p:nvSpPr>
          <p:spPr>
            <a:xfrm>
              <a:off x="0" y="1074646"/>
              <a:ext cx="4486566" cy="1859492"/>
            </a:xfrm>
            <a:prstGeom prst="rect">
              <a:avLst/>
            </a:prstGeom>
          </p:spPr>
          <p:txBody>
            <a:bodyPr lIns="0" tIns="0" rIns="0" bIns="0" rtlCol="0" anchor="t">
              <a:spAutoFit/>
            </a:bodyPr>
            <a:lstStyle/>
            <a:p>
              <a:pPr>
                <a:lnSpc>
                  <a:spcPts val="2800"/>
                </a:lnSpc>
              </a:pPr>
              <a:r>
                <a:rPr lang="en-US" sz="2000">
                  <a:solidFill>
                    <a:srgbClr val="000000"/>
                  </a:solidFill>
                  <a:latin typeface="Muli Regular"/>
                </a:rPr>
                <a:t>Trình bày ngắn gọn về</a:t>
              </a:r>
            </a:p>
            <a:p>
              <a:pPr>
                <a:lnSpc>
                  <a:spcPts val="2800"/>
                </a:lnSpc>
              </a:pPr>
              <a:r>
                <a:rPr lang="en-US" sz="2000">
                  <a:solidFill>
                    <a:srgbClr val="000000"/>
                  </a:solidFill>
                  <a:latin typeface="Muli Regular"/>
                </a:rPr>
                <a:t>một cột mốc mà công ty</a:t>
              </a:r>
            </a:p>
            <a:p>
              <a:pPr>
                <a:lnSpc>
                  <a:spcPts val="2800"/>
                </a:lnSpc>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sp>
        <p:nvSpPr>
          <p:cNvPr id="15" name="TextBox 15"/>
          <p:cNvSpPr txBox="1"/>
          <p:nvPr/>
        </p:nvSpPr>
        <p:spPr>
          <a:xfrm>
            <a:off x="1028700" y="1038225"/>
            <a:ext cx="5699080" cy="1276350"/>
          </a:xfrm>
          <a:prstGeom prst="rect">
            <a:avLst/>
          </a:prstGeom>
        </p:spPr>
        <p:txBody>
          <a:bodyPr lIns="0" tIns="0" rIns="0" bIns="0" rtlCol="0" anchor="t">
            <a:spAutoFit/>
          </a:bodyPr>
          <a:lstStyle/>
          <a:p>
            <a:pPr>
              <a:lnSpc>
                <a:spcPts val="10199"/>
              </a:lnSpc>
              <a:spcBef>
                <a:spcPct val="0"/>
              </a:spcBef>
            </a:pPr>
            <a:r>
              <a:rPr lang="en-US" sz="8499" spc="-84" dirty="0" err="1">
                <a:solidFill>
                  <a:srgbClr val="000000"/>
                </a:solidFill>
                <a:latin typeface="Muli Bold"/>
              </a:rPr>
              <a:t>Lịch</a:t>
            </a:r>
            <a:r>
              <a:rPr lang="en-US" sz="8499" spc="-84" dirty="0">
                <a:solidFill>
                  <a:srgbClr val="000000"/>
                </a:solidFill>
                <a:latin typeface="Muli Bold"/>
              </a:rPr>
              <a:t> </a:t>
            </a:r>
            <a:r>
              <a:rPr lang="en-US" sz="8499" spc="-84" dirty="0" err="1">
                <a:solidFill>
                  <a:srgbClr val="000000"/>
                </a:solidFill>
                <a:latin typeface="Muli Bold"/>
              </a:rPr>
              <a:t>sử</a:t>
            </a:r>
            <a:endParaRPr lang="en-US" sz="8499" spc="-84" dirty="0">
              <a:solidFill>
                <a:srgbClr val="000000"/>
              </a:solidFill>
              <a:latin typeface="Muli Bold"/>
            </a:endParaRPr>
          </a:p>
        </p:txBody>
      </p:sp>
      <p:sp>
        <p:nvSpPr>
          <p:cNvPr id="16" name="TextBox 16"/>
          <p:cNvSpPr txBox="1"/>
          <p:nvPr/>
        </p:nvSpPr>
        <p:spPr>
          <a:xfrm>
            <a:off x="1028700" y="8987156"/>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hlinkClick r:id="rId2" action="ppaction://hlinksldjump"/>
              </a:rPr>
              <a:t>Quay lại Trang Chương trình</a:t>
            </a:r>
          </a:p>
        </p:txBody>
      </p:sp>
      <p:grpSp>
        <p:nvGrpSpPr>
          <p:cNvPr id="17" name="Group 17"/>
          <p:cNvGrpSpPr/>
          <p:nvPr/>
        </p:nvGrpSpPr>
        <p:grpSpPr>
          <a:xfrm>
            <a:off x="1031805"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9" name="Group 19"/>
          <p:cNvGrpSpPr/>
          <p:nvPr/>
        </p:nvGrpSpPr>
        <p:grpSpPr>
          <a:xfrm>
            <a:off x="5317258" y="8198352"/>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1" name="Group 21"/>
          <p:cNvGrpSpPr/>
          <p:nvPr/>
        </p:nvGrpSpPr>
        <p:grpSpPr>
          <a:xfrm>
            <a:off x="9605817" y="8217402"/>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3" name="Group 23"/>
          <p:cNvGrpSpPr/>
          <p:nvPr/>
        </p:nvGrpSpPr>
        <p:grpSpPr>
          <a:xfrm>
            <a:off x="13894375" y="8198352"/>
            <a:ext cx="380203" cy="329258"/>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extLst>
      <p:ext uri="{BB962C8B-B14F-4D97-AF65-F5344CB8AC3E}">
        <p14:creationId xmlns:p14="http://schemas.microsoft.com/office/powerpoint/2010/main" val="20145041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9134897" y="4022673"/>
            <a:ext cx="12386" cy="402316"/>
          </a:xfrm>
          <a:prstGeom prst="rect">
            <a:avLst/>
          </a:prstGeom>
          <a:solidFill>
            <a:srgbClr val="000000"/>
          </a:solidFill>
        </p:spPr>
      </p:sp>
      <p:sp>
        <p:nvSpPr>
          <p:cNvPr id="3" name="AutoShape 3"/>
          <p:cNvSpPr/>
          <p:nvPr/>
        </p:nvSpPr>
        <p:spPr>
          <a:xfrm>
            <a:off x="7709765" y="4420025"/>
            <a:ext cx="2862650" cy="9928"/>
          </a:xfrm>
          <a:prstGeom prst="rect">
            <a:avLst/>
          </a:prstGeom>
          <a:solidFill>
            <a:srgbClr val="000000"/>
          </a:solidFill>
        </p:spPr>
      </p:sp>
      <p:sp>
        <p:nvSpPr>
          <p:cNvPr id="4" name="AutoShape 4"/>
          <p:cNvSpPr/>
          <p:nvPr/>
        </p:nvSpPr>
        <p:spPr>
          <a:xfrm>
            <a:off x="10566157" y="4426801"/>
            <a:ext cx="12386" cy="305192"/>
          </a:xfrm>
          <a:prstGeom prst="rect">
            <a:avLst/>
          </a:prstGeom>
          <a:solidFill>
            <a:srgbClr val="000000"/>
          </a:solidFill>
        </p:spPr>
      </p:sp>
      <p:sp>
        <p:nvSpPr>
          <p:cNvPr id="5" name="AutoShape 5"/>
          <p:cNvSpPr/>
          <p:nvPr/>
        </p:nvSpPr>
        <p:spPr>
          <a:xfrm>
            <a:off x="7709458" y="4426801"/>
            <a:ext cx="12386" cy="305192"/>
          </a:xfrm>
          <a:prstGeom prst="rect">
            <a:avLst/>
          </a:prstGeom>
          <a:solidFill>
            <a:srgbClr val="000000"/>
          </a:solidFill>
        </p:spPr>
      </p:sp>
      <p:grpSp>
        <p:nvGrpSpPr>
          <p:cNvPr id="6" name="Group 6"/>
          <p:cNvGrpSpPr/>
          <p:nvPr/>
        </p:nvGrpSpPr>
        <p:grpSpPr>
          <a:xfrm>
            <a:off x="4825264" y="5836893"/>
            <a:ext cx="8631653" cy="620329"/>
            <a:chOff x="0" y="0"/>
            <a:chExt cx="11508870" cy="827105"/>
          </a:xfrm>
        </p:grpSpPr>
        <p:sp>
          <p:nvSpPr>
            <p:cNvPr id="7" name="AutoShape 7"/>
            <p:cNvSpPr/>
            <p:nvPr/>
          </p:nvSpPr>
          <p:spPr>
            <a:xfrm>
              <a:off x="8257" y="406923"/>
              <a:ext cx="11500613" cy="13259"/>
            </a:xfrm>
            <a:prstGeom prst="rect">
              <a:avLst/>
            </a:prstGeom>
            <a:solidFill>
              <a:srgbClr val="000000"/>
            </a:solidFill>
          </p:spPr>
        </p:sp>
        <p:sp>
          <p:nvSpPr>
            <p:cNvPr id="8" name="AutoShape 8"/>
            <p:cNvSpPr/>
            <p:nvPr/>
          </p:nvSpPr>
          <p:spPr>
            <a:xfrm>
              <a:off x="3833206" y="0"/>
              <a:ext cx="16514" cy="406923"/>
            </a:xfrm>
            <a:prstGeom prst="rect">
              <a:avLst/>
            </a:prstGeom>
            <a:solidFill>
              <a:srgbClr val="000000"/>
            </a:solidFill>
          </p:spPr>
        </p:sp>
        <p:sp>
          <p:nvSpPr>
            <p:cNvPr id="9" name="AutoShape 9"/>
            <p:cNvSpPr/>
            <p:nvPr/>
          </p:nvSpPr>
          <p:spPr>
            <a:xfrm>
              <a:off x="7675664" y="13259"/>
              <a:ext cx="16514" cy="406923"/>
            </a:xfrm>
            <a:prstGeom prst="rect">
              <a:avLst/>
            </a:prstGeom>
            <a:solidFill>
              <a:srgbClr val="000000"/>
            </a:solidFill>
          </p:spPr>
        </p:sp>
        <p:sp>
          <p:nvSpPr>
            <p:cNvPr id="10" name="AutoShape 10"/>
            <p:cNvSpPr/>
            <p:nvPr/>
          </p:nvSpPr>
          <p:spPr>
            <a:xfrm>
              <a:off x="11492356" y="420182"/>
              <a:ext cx="16514" cy="406923"/>
            </a:xfrm>
            <a:prstGeom prst="rect">
              <a:avLst/>
            </a:prstGeom>
            <a:solidFill>
              <a:srgbClr val="000000"/>
            </a:solidFill>
          </p:spPr>
        </p:sp>
        <p:sp>
          <p:nvSpPr>
            <p:cNvPr id="11" name="AutoShape 11"/>
            <p:cNvSpPr/>
            <p:nvPr/>
          </p:nvSpPr>
          <p:spPr>
            <a:xfrm>
              <a:off x="0" y="420182"/>
              <a:ext cx="16514" cy="406923"/>
            </a:xfrm>
            <a:prstGeom prst="rect">
              <a:avLst/>
            </a:prstGeom>
            <a:solidFill>
              <a:srgbClr val="000000"/>
            </a:solidFill>
          </p:spPr>
        </p:sp>
      </p:grpSp>
      <p:grpSp>
        <p:nvGrpSpPr>
          <p:cNvPr id="12" name="Group 12"/>
          <p:cNvGrpSpPr/>
          <p:nvPr/>
        </p:nvGrpSpPr>
        <p:grpSpPr>
          <a:xfrm>
            <a:off x="1941070" y="7478287"/>
            <a:ext cx="14387655" cy="620366"/>
            <a:chOff x="0" y="0"/>
            <a:chExt cx="19183540" cy="827154"/>
          </a:xfrm>
        </p:grpSpPr>
        <p:sp>
          <p:nvSpPr>
            <p:cNvPr id="13" name="AutoShape 13"/>
            <p:cNvSpPr/>
            <p:nvPr/>
          </p:nvSpPr>
          <p:spPr>
            <a:xfrm>
              <a:off x="0" y="406923"/>
              <a:ext cx="19167026" cy="13308"/>
            </a:xfrm>
            <a:prstGeom prst="rect">
              <a:avLst/>
            </a:prstGeom>
            <a:solidFill>
              <a:srgbClr val="000000"/>
            </a:solidFill>
          </p:spPr>
        </p:sp>
        <p:sp>
          <p:nvSpPr>
            <p:cNvPr id="14" name="AutoShape 14"/>
            <p:cNvSpPr/>
            <p:nvPr/>
          </p:nvSpPr>
          <p:spPr>
            <a:xfrm>
              <a:off x="0" y="420231"/>
              <a:ext cx="16514" cy="406923"/>
            </a:xfrm>
            <a:prstGeom prst="rect">
              <a:avLst/>
            </a:prstGeom>
            <a:solidFill>
              <a:srgbClr val="000000"/>
            </a:solidFill>
          </p:spPr>
        </p:sp>
        <p:sp>
          <p:nvSpPr>
            <p:cNvPr id="15" name="AutoShape 15"/>
            <p:cNvSpPr/>
            <p:nvPr/>
          </p:nvSpPr>
          <p:spPr>
            <a:xfrm>
              <a:off x="19167026" y="420231"/>
              <a:ext cx="16514" cy="406923"/>
            </a:xfrm>
            <a:prstGeom prst="rect">
              <a:avLst/>
            </a:prstGeom>
            <a:solidFill>
              <a:srgbClr val="000000"/>
            </a:solidFill>
          </p:spPr>
        </p:sp>
        <p:sp>
          <p:nvSpPr>
            <p:cNvPr id="16" name="AutoShape 16"/>
            <p:cNvSpPr/>
            <p:nvPr/>
          </p:nvSpPr>
          <p:spPr>
            <a:xfrm>
              <a:off x="3841463" y="0"/>
              <a:ext cx="16514" cy="406923"/>
            </a:xfrm>
            <a:prstGeom prst="rect">
              <a:avLst/>
            </a:prstGeom>
            <a:solidFill>
              <a:srgbClr val="000000"/>
            </a:solidFill>
          </p:spPr>
        </p:sp>
        <p:sp>
          <p:nvSpPr>
            <p:cNvPr id="17" name="AutoShape 17"/>
            <p:cNvSpPr/>
            <p:nvPr/>
          </p:nvSpPr>
          <p:spPr>
            <a:xfrm>
              <a:off x="15333820" y="0"/>
              <a:ext cx="16514" cy="406923"/>
            </a:xfrm>
            <a:prstGeom prst="rect">
              <a:avLst/>
            </a:prstGeom>
            <a:solidFill>
              <a:srgbClr val="000000"/>
            </a:solidFill>
          </p:spPr>
        </p:sp>
      </p:grpSp>
      <p:grpSp>
        <p:nvGrpSpPr>
          <p:cNvPr id="18" name="Group 18"/>
          <p:cNvGrpSpPr/>
          <p:nvPr/>
        </p:nvGrpSpPr>
        <p:grpSpPr>
          <a:xfrm>
            <a:off x="8075209" y="3001609"/>
            <a:ext cx="2144147" cy="1021064"/>
            <a:chOff x="0" y="0"/>
            <a:chExt cx="371119" cy="176731"/>
          </a:xfrm>
        </p:grpSpPr>
        <p:sp>
          <p:nvSpPr>
            <p:cNvPr id="19" name="Freeform 19"/>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20" name="TextBox 20"/>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Nam Anh</a:t>
              </a:r>
            </a:p>
            <a:p>
              <a:pPr algn="ctr">
                <a:lnSpc>
                  <a:spcPts val="1950"/>
                </a:lnSpc>
              </a:pPr>
              <a:r>
                <a:rPr lang="en-US" sz="1500" spc="75">
                  <a:solidFill>
                    <a:srgbClr val="F4F4F4"/>
                  </a:solidFill>
                  <a:latin typeface="Muli Bold"/>
                </a:rPr>
                <a:t>Chủ tịch</a:t>
              </a:r>
            </a:p>
          </p:txBody>
        </p:sp>
      </p:grpSp>
      <p:grpSp>
        <p:nvGrpSpPr>
          <p:cNvPr id="21" name="Group 21"/>
          <p:cNvGrpSpPr/>
          <p:nvPr/>
        </p:nvGrpSpPr>
        <p:grpSpPr>
          <a:xfrm>
            <a:off x="6653052" y="4731993"/>
            <a:ext cx="2144147" cy="1175576"/>
            <a:chOff x="0" y="0"/>
            <a:chExt cx="371119" cy="203474"/>
          </a:xfrm>
        </p:grpSpPr>
        <p:sp>
          <p:nvSpPr>
            <p:cNvPr id="22" name="Freeform 22"/>
            <p:cNvSpPr/>
            <p:nvPr/>
          </p:nvSpPr>
          <p:spPr>
            <a:xfrm>
              <a:off x="0" y="0"/>
              <a:ext cx="371119" cy="203474"/>
            </a:xfrm>
            <a:custGeom>
              <a:avLst/>
              <a:gdLst/>
              <a:ahLst/>
              <a:cxnLst/>
              <a:rect l="l" t="t" r="r" b="b"/>
              <a:pathLst>
                <a:path w="371119" h="203474">
                  <a:moveTo>
                    <a:pt x="0" y="0"/>
                  </a:moveTo>
                  <a:lnTo>
                    <a:pt x="371119" y="0"/>
                  </a:lnTo>
                  <a:lnTo>
                    <a:pt x="371119" y="203474"/>
                  </a:lnTo>
                  <a:lnTo>
                    <a:pt x="0" y="203474"/>
                  </a:lnTo>
                  <a:close/>
                </a:path>
              </a:pathLst>
            </a:custGeom>
            <a:solidFill>
              <a:srgbClr val="A4E473"/>
            </a:solidFill>
          </p:spPr>
        </p:sp>
        <p:sp>
          <p:nvSpPr>
            <p:cNvPr id="23" name="TextBox 23"/>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000000"/>
                  </a:solidFill>
                  <a:latin typeface="Muli Bold Bold"/>
                </a:rPr>
                <a:t>Kim Liên</a:t>
              </a:r>
            </a:p>
            <a:p>
              <a:pPr algn="ctr">
                <a:lnSpc>
                  <a:spcPts val="1950"/>
                </a:lnSpc>
              </a:pPr>
              <a:r>
                <a:rPr lang="en-US" sz="1500" spc="75">
                  <a:solidFill>
                    <a:srgbClr val="000000"/>
                  </a:solidFill>
                  <a:latin typeface="Muli Bold"/>
                </a:rPr>
                <a:t>Giám đốc</a:t>
              </a:r>
            </a:p>
            <a:p>
              <a:pPr algn="ctr">
                <a:lnSpc>
                  <a:spcPts val="1950"/>
                </a:lnSpc>
              </a:pPr>
              <a:r>
                <a:rPr lang="en-US" sz="1500" spc="75">
                  <a:solidFill>
                    <a:srgbClr val="000000"/>
                  </a:solidFill>
                  <a:latin typeface="Muli Bold"/>
                </a:rPr>
                <a:t>Tài chính</a:t>
              </a:r>
            </a:p>
          </p:txBody>
        </p:sp>
      </p:grpSp>
      <p:grpSp>
        <p:nvGrpSpPr>
          <p:cNvPr id="24" name="Group 24"/>
          <p:cNvGrpSpPr/>
          <p:nvPr/>
        </p:nvGrpSpPr>
        <p:grpSpPr>
          <a:xfrm>
            <a:off x="9497366" y="4731993"/>
            <a:ext cx="2144147" cy="1175576"/>
            <a:chOff x="0" y="0"/>
            <a:chExt cx="371119" cy="203474"/>
          </a:xfrm>
        </p:grpSpPr>
        <p:sp>
          <p:nvSpPr>
            <p:cNvPr id="25" name="Freeform 25"/>
            <p:cNvSpPr/>
            <p:nvPr/>
          </p:nvSpPr>
          <p:spPr>
            <a:xfrm>
              <a:off x="0" y="0"/>
              <a:ext cx="371119" cy="203474"/>
            </a:xfrm>
            <a:custGeom>
              <a:avLst/>
              <a:gdLst/>
              <a:ahLst/>
              <a:cxnLst/>
              <a:rect l="l" t="t" r="r" b="b"/>
              <a:pathLst>
                <a:path w="371119" h="203474">
                  <a:moveTo>
                    <a:pt x="0" y="0"/>
                  </a:moveTo>
                  <a:lnTo>
                    <a:pt x="371119" y="0"/>
                  </a:lnTo>
                  <a:lnTo>
                    <a:pt x="371119" y="203474"/>
                  </a:lnTo>
                  <a:lnTo>
                    <a:pt x="0" y="203474"/>
                  </a:lnTo>
                  <a:close/>
                </a:path>
              </a:pathLst>
            </a:custGeom>
            <a:solidFill>
              <a:srgbClr val="A4E473"/>
            </a:solidFill>
          </p:spPr>
        </p:sp>
        <p:sp>
          <p:nvSpPr>
            <p:cNvPr id="26" name="TextBox 26"/>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000000"/>
                  </a:solidFill>
                  <a:latin typeface="Muli Bold Bold"/>
                </a:rPr>
                <a:t>Mỹ Hạnh</a:t>
              </a:r>
            </a:p>
            <a:p>
              <a:pPr algn="ctr">
                <a:lnSpc>
                  <a:spcPts val="1950"/>
                </a:lnSpc>
              </a:pPr>
              <a:r>
                <a:rPr lang="en-US" sz="1500" spc="75">
                  <a:solidFill>
                    <a:srgbClr val="000000"/>
                  </a:solidFill>
                  <a:latin typeface="Muli Bold"/>
                </a:rPr>
                <a:t>Giám đốc</a:t>
              </a:r>
            </a:p>
            <a:p>
              <a:pPr algn="ctr">
                <a:lnSpc>
                  <a:spcPts val="1950"/>
                </a:lnSpc>
              </a:pPr>
              <a:r>
                <a:rPr lang="en-US" sz="1500" spc="75">
                  <a:solidFill>
                    <a:srgbClr val="000000"/>
                  </a:solidFill>
                  <a:latin typeface="Muli Bold"/>
                </a:rPr>
                <a:t>Điều hành</a:t>
              </a:r>
            </a:p>
          </p:txBody>
        </p:sp>
      </p:grpSp>
      <p:grpSp>
        <p:nvGrpSpPr>
          <p:cNvPr id="27" name="Group 27"/>
          <p:cNvGrpSpPr/>
          <p:nvPr/>
        </p:nvGrpSpPr>
        <p:grpSpPr>
          <a:xfrm>
            <a:off x="3771014" y="6457222"/>
            <a:ext cx="2144147" cy="1021064"/>
            <a:chOff x="0" y="0"/>
            <a:chExt cx="371119" cy="176731"/>
          </a:xfrm>
        </p:grpSpPr>
        <p:sp>
          <p:nvSpPr>
            <p:cNvPr id="28" name="Freeform 28"/>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29" name="TextBox 29"/>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Hoàng Khải</a:t>
              </a:r>
            </a:p>
            <a:p>
              <a:pPr algn="ctr">
                <a:lnSpc>
                  <a:spcPts val="1950"/>
                </a:lnSpc>
              </a:pPr>
              <a:r>
                <a:rPr lang="en-US" sz="1500" spc="75">
                  <a:solidFill>
                    <a:srgbClr val="F4F4F4"/>
                  </a:solidFill>
                  <a:latin typeface="Muli Bold"/>
                </a:rPr>
                <a:t>Giám đốc</a:t>
              </a:r>
            </a:p>
          </p:txBody>
        </p:sp>
      </p:grpSp>
      <p:grpSp>
        <p:nvGrpSpPr>
          <p:cNvPr id="30" name="Group 30"/>
          <p:cNvGrpSpPr/>
          <p:nvPr/>
        </p:nvGrpSpPr>
        <p:grpSpPr>
          <a:xfrm>
            <a:off x="6681478" y="6457222"/>
            <a:ext cx="2144147" cy="1021064"/>
            <a:chOff x="0" y="0"/>
            <a:chExt cx="371119" cy="176731"/>
          </a:xfrm>
        </p:grpSpPr>
        <p:sp>
          <p:nvSpPr>
            <p:cNvPr id="31" name="Freeform 31"/>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32" name="TextBox 32"/>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Huyền My</a:t>
              </a:r>
            </a:p>
            <a:p>
              <a:pPr algn="ctr">
                <a:lnSpc>
                  <a:spcPts val="1950"/>
                </a:lnSpc>
              </a:pPr>
              <a:r>
                <a:rPr lang="en-US" sz="1500" spc="75">
                  <a:solidFill>
                    <a:srgbClr val="F4F4F4"/>
                  </a:solidFill>
                  <a:latin typeface="Muli Bold"/>
                </a:rPr>
                <a:t>Giám đốc</a:t>
              </a:r>
            </a:p>
          </p:txBody>
        </p:sp>
      </p:grpSp>
      <p:grpSp>
        <p:nvGrpSpPr>
          <p:cNvPr id="33" name="Group 33"/>
          <p:cNvGrpSpPr/>
          <p:nvPr/>
        </p:nvGrpSpPr>
        <p:grpSpPr>
          <a:xfrm>
            <a:off x="9493427" y="6457222"/>
            <a:ext cx="2144147" cy="1021064"/>
            <a:chOff x="0" y="0"/>
            <a:chExt cx="371119" cy="176731"/>
          </a:xfrm>
        </p:grpSpPr>
        <p:sp>
          <p:nvSpPr>
            <p:cNvPr id="34" name="Freeform 34"/>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35" name="TextBox 35"/>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Lộc Minh</a:t>
              </a:r>
            </a:p>
            <a:p>
              <a:pPr algn="ctr">
                <a:lnSpc>
                  <a:spcPts val="1950"/>
                </a:lnSpc>
              </a:pPr>
              <a:r>
                <a:rPr lang="en-US" sz="1500" spc="75">
                  <a:solidFill>
                    <a:srgbClr val="F4F4F4"/>
                  </a:solidFill>
                  <a:latin typeface="Muli Bold"/>
                </a:rPr>
                <a:t>Giám đốc</a:t>
              </a:r>
            </a:p>
          </p:txBody>
        </p:sp>
      </p:grpSp>
      <p:grpSp>
        <p:nvGrpSpPr>
          <p:cNvPr id="36" name="Group 36"/>
          <p:cNvGrpSpPr/>
          <p:nvPr/>
        </p:nvGrpSpPr>
        <p:grpSpPr>
          <a:xfrm>
            <a:off x="12354633" y="6457222"/>
            <a:ext cx="2144147" cy="1021064"/>
            <a:chOff x="0" y="0"/>
            <a:chExt cx="371119" cy="176731"/>
          </a:xfrm>
        </p:grpSpPr>
        <p:sp>
          <p:nvSpPr>
            <p:cNvPr id="37" name="Freeform 37"/>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38" name="TextBox 38"/>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Ngọc Dung</a:t>
              </a:r>
            </a:p>
            <a:p>
              <a:pPr algn="ctr">
                <a:lnSpc>
                  <a:spcPts val="1950"/>
                </a:lnSpc>
              </a:pPr>
              <a:r>
                <a:rPr lang="en-US" sz="1500" spc="75">
                  <a:solidFill>
                    <a:srgbClr val="F4F4F4"/>
                  </a:solidFill>
                  <a:latin typeface="Muli Bold"/>
                </a:rPr>
                <a:t>Giám đốc</a:t>
              </a:r>
            </a:p>
          </p:txBody>
        </p:sp>
      </p:grpSp>
      <p:grpSp>
        <p:nvGrpSpPr>
          <p:cNvPr id="39" name="Group 39"/>
          <p:cNvGrpSpPr/>
          <p:nvPr/>
        </p:nvGrpSpPr>
        <p:grpSpPr>
          <a:xfrm>
            <a:off x="881382" y="8097412"/>
            <a:ext cx="2144147" cy="1021064"/>
            <a:chOff x="0" y="0"/>
            <a:chExt cx="371119" cy="176731"/>
          </a:xfrm>
        </p:grpSpPr>
        <p:sp>
          <p:nvSpPr>
            <p:cNvPr id="40" name="Freeform 40"/>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41" name="TextBox 41"/>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Văn Phúc</a:t>
              </a:r>
            </a:p>
            <a:p>
              <a:pPr algn="ctr">
                <a:lnSpc>
                  <a:spcPts val="1950"/>
                </a:lnSpc>
              </a:pPr>
              <a:r>
                <a:rPr lang="en-US" sz="1500" spc="75">
                  <a:solidFill>
                    <a:srgbClr val="F4F4F4"/>
                  </a:solidFill>
                  <a:latin typeface="Muli Bold"/>
                </a:rPr>
                <a:t>Kế toán</a:t>
              </a:r>
            </a:p>
          </p:txBody>
        </p:sp>
      </p:grpSp>
      <p:grpSp>
        <p:nvGrpSpPr>
          <p:cNvPr id="42" name="Group 42"/>
          <p:cNvGrpSpPr/>
          <p:nvPr/>
        </p:nvGrpSpPr>
        <p:grpSpPr>
          <a:xfrm>
            <a:off x="3753190" y="8097412"/>
            <a:ext cx="2144147" cy="1021064"/>
            <a:chOff x="0" y="0"/>
            <a:chExt cx="371119" cy="176731"/>
          </a:xfrm>
        </p:grpSpPr>
        <p:sp>
          <p:nvSpPr>
            <p:cNvPr id="43" name="Freeform 43"/>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44" name="TextBox 44"/>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Thư Linh </a:t>
              </a:r>
            </a:p>
            <a:p>
              <a:pPr algn="ctr">
                <a:lnSpc>
                  <a:spcPts val="1950"/>
                </a:lnSpc>
              </a:pPr>
              <a:r>
                <a:rPr lang="en-US" sz="1500" spc="75">
                  <a:solidFill>
                    <a:srgbClr val="F4F4F4"/>
                  </a:solidFill>
                  <a:latin typeface="Muli Bold"/>
                </a:rPr>
                <a:t>Quản lý Tài chính</a:t>
              </a:r>
            </a:p>
          </p:txBody>
        </p:sp>
      </p:grpSp>
      <p:grpSp>
        <p:nvGrpSpPr>
          <p:cNvPr id="45" name="Group 45"/>
          <p:cNvGrpSpPr/>
          <p:nvPr/>
        </p:nvGrpSpPr>
        <p:grpSpPr>
          <a:xfrm>
            <a:off x="6681478" y="8097412"/>
            <a:ext cx="2144147" cy="1021064"/>
            <a:chOff x="0" y="0"/>
            <a:chExt cx="371119" cy="176731"/>
          </a:xfrm>
        </p:grpSpPr>
        <p:sp>
          <p:nvSpPr>
            <p:cNvPr id="46" name="Freeform 46"/>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47" name="TextBox 47"/>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Ngọc Mai</a:t>
              </a:r>
            </a:p>
            <a:p>
              <a:pPr algn="ctr">
                <a:lnSpc>
                  <a:spcPts val="1950"/>
                </a:lnSpc>
              </a:pPr>
              <a:r>
                <a:rPr lang="en-US" sz="1500" spc="75">
                  <a:solidFill>
                    <a:srgbClr val="F4F4F4"/>
                  </a:solidFill>
                  <a:latin typeface="Muli Bold"/>
                </a:rPr>
                <a:t>Kế toán Chứng từ</a:t>
              </a:r>
            </a:p>
          </p:txBody>
        </p:sp>
      </p:grpSp>
      <p:grpSp>
        <p:nvGrpSpPr>
          <p:cNvPr id="48" name="Group 48"/>
          <p:cNvGrpSpPr/>
          <p:nvPr/>
        </p:nvGrpSpPr>
        <p:grpSpPr>
          <a:xfrm>
            <a:off x="9493427" y="8097412"/>
            <a:ext cx="2144147" cy="1021064"/>
            <a:chOff x="0" y="0"/>
            <a:chExt cx="371119" cy="176731"/>
          </a:xfrm>
        </p:grpSpPr>
        <p:sp>
          <p:nvSpPr>
            <p:cNvPr id="49" name="Freeform 49"/>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50" name="TextBox 50"/>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Minh Long</a:t>
              </a:r>
            </a:p>
            <a:p>
              <a:pPr algn="ctr">
                <a:lnSpc>
                  <a:spcPts val="1950"/>
                </a:lnSpc>
              </a:pPr>
              <a:r>
                <a:rPr lang="en-US" sz="1500" spc="75">
                  <a:solidFill>
                    <a:srgbClr val="F4F4F4"/>
                  </a:solidFill>
                  <a:latin typeface="Muli Bold"/>
                </a:rPr>
                <a:t>Nhân viên Thuế</a:t>
              </a:r>
            </a:p>
          </p:txBody>
        </p:sp>
      </p:grpSp>
      <p:grpSp>
        <p:nvGrpSpPr>
          <p:cNvPr id="51" name="Group 51"/>
          <p:cNvGrpSpPr/>
          <p:nvPr/>
        </p:nvGrpSpPr>
        <p:grpSpPr>
          <a:xfrm>
            <a:off x="12354633" y="8097412"/>
            <a:ext cx="2144147" cy="1099376"/>
            <a:chOff x="0" y="0"/>
            <a:chExt cx="371119" cy="190285"/>
          </a:xfrm>
        </p:grpSpPr>
        <p:sp>
          <p:nvSpPr>
            <p:cNvPr id="52" name="Freeform 52"/>
            <p:cNvSpPr/>
            <p:nvPr/>
          </p:nvSpPr>
          <p:spPr>
            <a:xfrm>
              <a:off x="0" y="0"/>
              <a:ext cx="371119" cy="190285"/>
            </a:xfrm>
            <a:custGeom>
              <a:avLst/>
              <a:gdLst/>
              <a:ahLst/>
              <a:cxnLst/>
              <a:rect l="l" t="t" r="r" b="b"/>
              <a:pathLst>
                <a:path w="371119" h="190285">
                  <a:moveTo>
                    <a:pt x="0" y="0"/>
                  </a:moveTo>
                  <a:lnTo>
                    <a:pt x="371119" y="0"/>
                  </a:lnTo>
                  <a:lnTo>
                    <a:pt x="371119" y="190285"/>
                  </a:lnTo>
                  <a:lnTo>
                    <a:pt x="0" y="190285"/>
                  </a:lnTo>
                  <a:close/>
                </a:path>
              </a:pathLst>
            </a:custGeom>
            <a:solidFill>
              <a:srgbClr val="004651"/>
            </a:solidFill>
          </p:spPr>
        </p:sp>
        <p:sp>
          <p:nvSpPr>
            <p:cNvPr id="53" name="TextBox 53"/>
            <p:cNvSpPr txBox="1"/>
            <p:nvPr/>
          </p:nvSpPr>
          <p:spPr>
            <a:xfrm>
              <a:off x="0" y="-9525"/>
              <a:ext cx="812800" cy="822325"/>
            </a:xfrm>
            <a:prstGeom prst="rect">
              <a:avLst/>
            </a:prstGeom>
          </p:spPr>
          <p:txBody>
            <a:bodyPr lIns="203200" tIns="203200" rIns="203200" bIns="203200" rtlCol="0" anchor="ctr"/>
            <a:lstStyle/>
            <a:p>
              <a:pPr algn="ctr">
                <a:lnSpc>
                  <a:spcPts val="1950"/>
                </a:lnSpc>
              </a:pPr>
              <a:r>
                <a:rPr lang="en-US" sz="1500" spc="75">
                  <a:solidFill>
                    <a:srgbClr val="F4F4F4"/>
                  </a:solidFill>
                  <a:latin typeface="Muli Bold Bold"/>
                </a:rPr>
                <a:t>Quốc Anh</a:t>
              </a:r>
            </a:p>
            <a:p>
              <a:pPr algn="ctr">
                <a:lnSpc>
                  <a:spcPts val="1950"/>
                </a:lnSpc>
              </a:pPr>
              <a:r>
                <a:rPr lang="en-US" sz="1500" spc="75">
                  <a:solidFill>
                    <a:srgbClr val="F4F4F4"/>
                  </a:solidFill>
                  <a:latin typeface="Muli Bold"/>
                </a:rPr>
                <a:t>Nhân viên</a:t>
              </a:r>
            </a:p>
            <a:p>
              <a:pPr algn="ctr">
                <a:lnSpc>
                  <a:spcPts val="1950"/>
                </a:lnSpc>
              </a:pPr>
              <a:r>
                <a:rPr lang="en-US" sz="1500" spc="75">
                  <a:solidFill>
                    <a:srgbClr val="F4F4F4"/>
                  </a:solidFill>
                  <a:latin typeface="Muli Bold"/>
                </a:rPr>
                <a:t>Tuân thủ</a:t>
              </a:r>
            </a:p>
          </p:txBody>
        </p:sp>
      </p:grpSp>
      <p:grpSp>
        <p:nvGrpSpPr>
          <p:cNvPr id="54" name="Group 54"/>
          <p:cNvGrpSpPr/>
          <p:nvPr/>
        </p:nvGrpSpPr>
        <p:grpSpPr>
          <a:xfrm>
            <a:off x="15265754" y="8098652"/>
            <a:ext cx="2144147" cy="1021064"/>
            <a:chOff x="0" y="0"/>
            <a:chExt cx="371119" cy="176731"/>
          </a:xfrm>
        </p:grpSpPr>
        <p:sp>
          <p:nvSpPr>
            <p:cNvPr id="55" name="Freeform 55"/>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56" name="TextBox 56"/>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Mỹ Linh</a:t>
              </a:r>
            </a:p>
            <a:p>
              <a:pPr algn="ctr">
                <a:lnSpc>
                  <a:spcPts val="1950"/>
                </a:lnSpc>
              </a:pPr>
              <a:r>
                <a:rPr lang="en-US" sz="1500" spc="75">
                  <a:solidFill>
                    <a:srgbClr val="F4F4F4"/>
                  </a:solidFill>
                  <a:latin typeface="Muli Bold"/>
                </a:rPr>
                <a:t>Quản lý Rủi ro</a:t>
              </a:r>
            </a:p>
          </p:txBody>
        </p:sp>
      </p:grpSp>
      <p:sp>
        <p:nvSpPr>
          <p:cNvPr id="57" name="TextBox 57"/>
          <p:cNvSpPr txBox="1"/>
          <p:nvPr/>
        </p:nvSpPr>
        <p:spPr>
          <a:xfrm>
            <a:off x="1028700" y="962025"/>
            <a:ext cx="7241307" cy="9810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Sơ đồ Tổ chức</a:t>
            </a:r>
          </a:p>
        </p:txBody>
      </p:sp>
      <p:grpSp>
        <p:nvGrpSpPr>
          <p:cNvPr id="58" name="Group 58"/>
          <p:cNvGrpSpPr/>
          <p:nvPr/>
        </p:nvGrpSpPr>
        <p:grpSpPr>
          <a:xfrm rot="-10800000">
            <a:off x="10542559" y="-4150923"/>
            <a:ext cx="9822161" cy="6226137"/>
            <a:chOff x="0" y="0"/>
            <a:chExt cx="8474859" cy="5372100"/>
          </a:xfrm>
        </p:grpSpPr>
        <p:sp>
          <p:nvSpPr>
            <p:cNvPr id="59" name="Freeform 59"/>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id="60" name="Group 60"/>
          <p:cNvGrpSpPr/>
          <p:nvPr/>
        </p:nvGrpSpPr>
        <p:grpSpPr>
          <a:xfrm>
            <a:off x="9959443" y="-865713"/>
            <a:ext cx="2695438" cy="2334501"/>
            <a:chOff x="0" y="0"/>
            <a:chExt cx="6202680" cy="5372100"/>
          </a:xfrm>
        </p:grpSpPr>
        <p:sp>
          <p:nvSpPr>
            <p:cNvPr id="61" name="Freeform 61"/>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62" name="TextBox 62"/>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Regular Bold"/>
                <a:hlinkClick r:id="rId2" action="ppaction://hlinksldjump"/>
              </a:rPr>
              <a:t>Quay lại Trang Chương trình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1028700" y="808294"/>
            <a:ext cx="16230600" cy="981075"/>
          </a:xfrm>
          <a:prstGeom prst="rect">
            <a:avLst/>
          </a:prstGeom>
        </p:spPr>
        <p:txBody>
          <a:bodyPr lIns="0" tIns="0" rIns="0" bIns="0" rtlCol="0" anchor="t">
            <a:spAutoFit/>
          </a:bodyPr>
          <a:lstStyle/>
          <a:p>
            <a:pPr algn="ctr">
              <a:lnSpc>
                <a:spcPts val="7800"/>
              </a:lnSpc>
              <a:spcBef>
                <a:spcPct val="0"/>
              </a:spcBef>
            </a:pPr>
            <a:r>
              <a:rPr lang="en-US" sz="6000" spc="-60">
                <a:solidFill>
                  <a:srgbClr val="F4F4F4"/>
                </a:solidFill>
                <a:latin typeface="Muli Bold"/>
              </a:rPr>
              <a:t>Lịch và các Ngày quan trọng</a:t>
            </a:r>
          </a:p>
        </p:txBody>
      </p:sp>
      <p:graphicFrame>
        <p:nvGraphicFramePr>
          <p:cNvPr id="3" name="Table 3"/>
          <p:cNvGraphicFramePr>
            <a:graphicFrameLocks noGrp="1"/>
          </p:cNvGraphicFramePr>
          <p:nvPr/>
        </p:nvGraphicFramePr>
        <p:xfrm>
          <a:off x="1028700" y="2132232"/>
          <a:ext cx="16230600" cy="6736895"/>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636900">
                <a:tc>
                  <a:txBody>
                    <a:bodyPr/>
                    <a:lstStyle/>
                    <a:p>
                      <a:pPr algn="ctr">
                        <a:lnSpc>
                          <a:spcPts val="2520"/>
                        </a:lnSpc>
                        <a:defRPr/>
                      </a:pPr>
                      <a:r>
                        <a:rPr lang="en-US" sz="1800">
                          <a:solidFill>
                            <a:srgbClr val="000000"/>
                          </a:solidFill>
                          <a:latin typeface="Muli Bold"/>
                        </a:rPr>
                        <a:t>Tháng Một</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Hai</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Ba</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Tư</a:t>
                      </a:r>
                      <a:endParaRPr lang="en-US" sz="1100"/>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525089">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653193">
                <a:tc>
                  <a:txBody>
                    <a:bodyPr/>
                    <a:lstStyle/>
                    <a:p>
                      <a:pPr algn="ctr">
                        <a:lnSpc>
                          <a:spcPts val="2520"/>
                        </a:lnSpc>
                        <a:defRPr/>
                      </a:pPr>
                      <a:r>
                        <a:rPr lang="en-US" sz="1800">
                          <a:solidFill>
                            <a:srgbClr val="000000"/>
                          </a:solidFill>
                          <a:latin typeface="Muli Bold"/>
                        </a:rPr>
                        <a:t>Tháng Năm</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Sáu</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Bảy</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Tám</a:t>
                      </a:r>
                      <a:endParaRPr lang="en-US" sz="1100"/>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2"/>
                  </a:ext>
                </a:extLst>
              </a:tr>
              <a:tr h="1820089">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653193">
                <a:tc>
                  <a:txBody>
                    <a:bodyPr/>
                    <a:lstStyle/>
                    <a:p>
                      <a:pPr algn="ctr">
                        <a:lnSpc>
                          <a:spcPts val="2520"/>
                        </a:lnSpc>
                        <a:defRPr/>
                      </a:pPr>
                      <a:r>
                        <a:rPr lang="en-US" sz="1800">
                          <a:solidFill>
                            <a:srgbClr val="000000"/>
                          </a:solidFill>
                          <a:latin typeface="Muli Bold"/>
                        </a:rPr>
                        <a:t>Tháng Chín</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Mười</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Mười Một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Mười Hai</a:t>
                      </a:r>
                      <a:endParaRPr lang="en-US" sz="1100"/>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4"/>
                  </a:ext>
                </a:extLst>
              </a:tr>
              <a:tr h="1448431">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5"/>
                  </a:ext>
                </a:extLst>
              </a:tr>
            </a:tbl>
          </a:graphicData>
        </a:graphic>
      </p:graphicFrame>
      <p:sp>
        <p:nvSpPr>
          <p:cNvPr id="4" name="TextBox 4"/>
          <p:cNvSpPr txBox="1"/>
          <p:nvPr/>
        </p:nvSpPr>
        <p:spPr>
          <a:xfrm>
            <a:off x="1028700" y="9288706"/>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hlinkClick r:id="rId2" action="ppaction://hlinksldjump"/>
              </a:rPr>
              <a:t>Quay lại Trang Chương trình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3585950" y="-517425"/>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2009993" y="306851"/>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id="6" name="Table 6"/>
          <p:cNvGraphicFramePr>
            <a:graphicFrameLocks noGrp="1"/>
          </p:cNvGraphicFramePr>
          <p:nvPr/>
        </p:nvGraphicFramePr>
        <p:xfrm>
          <a:off x="1028700" y="3946254"/>
          <a:ext cx="16230600" cy="4527039"/>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509013">
                <a:tc>
                  <a:txBody>
                    <a:bodyPr/>
                    <a:lstStyle/>
                    <a:p>
                      <a:pPr algn="ctr">
                        <a:lnSpc>
                          <a:spcPts val="3919"/>
                        </a:lnSpc>
                        <a:defRPr/>
                      </a:pPr>
                      <a:r>
                        <a:rPr lang="en-US" sz="2799">
                          <a:solidFill>
                            <a:srgbClr val="F4F4F4"/>
                          </a:solidFill>
                          <a:latin typeface="Muli Bold"/>
                        </a:rPr>
                        <a:t>Sổ tay Công ty</a:t>
                      </a:r>
                      <a:endParaRPr lang="en-US" sz="1100"/>
                    </a:p>
                  </a:txBody>
                  <a:tcPr marL="190500" marR="190500" marT="190500" marB="190500"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3919"/>
                        </a:lnSpc>
                        <a:defRPr/>
                      </a:pPr>
                      <a:r>
                        <a:rPr lang="en-US" sz="2799">
                          <a:solidFill>
                            <a:srgbClr val="F4F4F4"/>
                          </a:solidFill>
                          <a:latin typeface="Muli Bold"/>
                        </a:rPr>
                        <a:t>Quy tắc Kinh doanh</a:t>
                      </a:r>
                      <a:endParaRPr lang="en-US" sz="1100"/>
                    </a:p>
                  </a:txBody>
                  <a:tcPr marL="190500" marR="190500" marT="190500" marB="190500"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0"/>
                  </a:ext>
                </a:extLst>
              </a:tr>
              <a:tr h="1509013">
                <a:tc>
                  <a:txBody>
                    <a:bodyPr/>
                    <a:lstStyle/>
                    <a:p>
                      <a:pPr algn="ctr">
                        <a:lnSpc>
                          <a:spcPts val="3919"/>
                        </a:lnSpc>
                        <a:defRPr/>
                      </a:pPr>
                      <a:r>
                        <a:rPr lang="en-US" sz="2799">
                          <a:solidFill>
                            <a:srgbClr val="F4F4F4"/>
                          </a:solidFill>
                          <a:latin typeface="Muli Bold"/>
                        </a:rPr>
                        <a:t>Hướng dẫn về Phong cách</a:t>
                      </a:r>
                      <a:endParaRPr lang="en-US" sz="1100"/>
                    </a:p>
                  </a:txBody>
                  <a:tcPr marL="190500" marR="190500" marT="190500" marB="190500"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3919"/>
                        </a:lnSpc>
                        <a:defRPr/>
                      </a:pPr>
                      <a:r>
                        <a:rPr lang="en-US" sz="2799">
                          <a:solidFill>
                            <a:srgbClr val="F4F4F4"/>
                          </a:solidFill>
                          <a:latin typeface="Muli Bold"/>
                        </a:rPr>
                        <a:t>Chính sách Bảo mật</a:t>
                      </a:r>
                      <a:endParaRPr lang="en-US" sz="1100"/>
                    </a:p>
                  </a:txBody>
                  <a:tcPr marL="190500" marR="190500" marT="190500" marB="190500"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509013">
                <a:tc>
                  <a:txBody>
                    <a:bodyPr/>
                    <a:lstStyle/>
                    <a:p>
                      <a:pPr algn="ctr">
                        <a:lnSpc>
                          <a:spcPts val="3919"/>
                        </a:lnSpc>
                        <a:defRPr/>
                      </a:pPr>
                      <a:r>
                        <a:rPr lang="en-US" sz="2799">
                          <a:solidFill>
                            <a:srgbClr val="F4F4F4"/>
                          </a:solidFill>
                          <a:latin typeface="Muli Bold"/>
                        </a:rPr>
                        <a:t>Tài liệu Hội thảo </a:t>
                      </a:r>
                      <a:endParaRPr lang="en-US" sz="1100"/>
                    </a:p>
                  </a:txBody>
                  <a:tcPr marL="190500" marR="190500" marT="190500" marB="190500"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3919"/>
                        </a:lnSpc>
                        <a:defRPr/>
                      </a:pPr>
                      <a:r>
                        <a:rPr lang="en-US" sz="2799">
                          <a:solidFill>
                            <a:srgbClr val="F4F4F4"/>
                          </a:solidFill>
                          <a:latin typeface="Muli Bold"/>
                        </a:rPr>
                        <a:t>Các Khoá Đào tạo</a:t>
                      </a:r>
                      <a:endParaRPr lang="en-US" sz="1100"/>
                    </a:p>
                  </a:txBody>
                  <a:tcPr marL="190500" marR="190500" marT="190500" marB="190500"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grpSp>
        <p:nvGrpSpPr>
          <p:cNvPr id="7" name="Group 7"/>
          <p:cNvGrpSpPr/>
          <p:nvPr/>
        </p:nvGrpSpPr>
        <p:grpSpPr>
          <a:xfrm>
            <a:off x="11973876" y="1098850"/>
            <a:ext cx="5514998" cy="2013776"/>
            <a:chOff x="0" y="0"/>
            <a:chExt cx="4160594" cy="1519221"/>
          </a:xfrm>
        </p:grpSpPr>
        <p:sp>
          <p:nvSpPr>
            <p:cNvPr id="8" name="Freeform 8"/>
            <p:cNvSpPr/>
            <p:nvPr/>
          </p:nvSpPr>
          <p:spPr>
            <a:xfrm>
              <a:off x="0" y="0"/>
              <a:ext cx="4160594" cy="1519221"/>
            </a:xfrm>
            <a:custGeom>
              <a:avLst/>
              <a:gdLst/>
              <a:ahLst/>
              <a:cxnLst/>
              <a:rect l="l" t="t" r="r" b="b"/>
              <a:pathLst>
                <a:path w="4160594" h="1519221">
                  <a:moveTo>
                    <a:pt x="42114" y="0"/>
                  </a:moveTo>
                  <a:lnTo>
                    <a:pt x="4118480" y="0"/>
                  </a:lnTo>
                  <a:cubicBezTo>
                    <a:pt x="4129649" y="0"/>
                    <a:pt x="4140361" y="4437"/>
                    <a:pt x="4148259" y="12335"/>
                  </a:cubicBezTo>
                  <a:cubicBezTo>
                    <a:pt x="4156157" y="20233"/>
                    <a:pt x="4160594" y="30945"/>
                    <a:pt x="4160594" y="42114"/>
                  </a:cubicBezTo>
                  <a:lnTo>
                    <a:pt x="4160594" y="1477108"/>
                  </a:lnTo>
                  <a:cubicBezTo>
                    <a:pt x="4160594" y="1488277"/>
                    <a:pt x="4156157" y="1498989"/>
                    <a:pt x="4148259" y="1506887"/>
                  </a:cubicBezTo>
                  <a:cubicBezTo>
                    <a:pt x="4140361" y="1514784"/>
                    <a:pt x="4129649" y="1519221"/>
                    <a:pt x="4118480" y="1519221"/>
                  </a:cubicBezTo>
                  <a:lnTo>
                    <a:pt x="42114" y="1519221"/>
                  </a:lnTo>
                  <a:cubicBezTo>
                    <a:pt x="30945" y="1519221"/>
                    <a:pt x="20233" y="1514784"/>
                    <a:pt x="12335" y="1506887"/>
                  </a:cubicBezTo>
                  <a:cubicBezTo>
                    <a:pt x="4437" y="1498989"/>
                    <a:pt x="0" y="1488277"/>
                    <a:pt x="0" y="1477108"/>
                  </a:cubicBezTo>
                  <a:lnTo>
                    <a:pt x="0" y="42114"/>
                  </a:lnTo>
                  <a:cubicBezTo>
                    <a:pt x="0" y="30945"/>
                    <a:pt x="4437" y="20233"/>
                    <a:pt x="12335" y="12335"/>
                  </a:cubicBezTo>
                  <a:cubicBezTo>
                    <a:pt x="20233" y="4437"/>
                    <a:pt x="30945" y="0"/>
                    <a:pt x="42114" y="0"/>
                  </a:cubicBezTo>
                  <a:close/>
                </a:path>
              </a:pathLst>
            </a:custGeom>
            <a:solidFill>
              <a:srgbClr val="F4F4F4"/>
            </a:solidFill>
            <a:ln>
              <a:noFill/>
            </a:ln>
          </p:spPr>
        </p:sp>
        <p:sp>
          <p:nvSpPr>
            <p:cNvPr id="9" name="TextBox 9"/>
            <p:cNvSpPr txBox="1"/>
            <p:nvPr/>
          </p:nvSpPr>
          <p:spPr>
            <a:xfrm>
              <a:off x="0" y="-28575"/>
              <a:ext cx="812800" cy="841375"/>
            </a:xfrm>
            <a:prstGeom prst="rect">
              <a:avLst/>
            </a:prstGeom>
          </p:spPr>
          <p:txBody>
            <a:bodyPr lIns="254000" tIns="254000" rIns="254000" bIns="254000" rtlCol="0" anchor="ctr"/>
            <a:lstStyle/>
            <a:p>
              <a:pPr>
                <a:lnSpc>
                  <a:spcPts val="2100"/>
                </a:lnSpc>
              </a:pPr>
              <a:r>
                <a:rPr lang="en-US" sz="1500">
                  <a:solidFill>
                    <a:srgbClr val="000000"/>
                  </a:solidFill>
                  <a:latin typeface="Muli Regular Bold"/>
                </a:rPr>
                <a:t>Mẹo: </a:t>
              </a:r>
              <a:r>
                <a:rPr lang="en-US" sz="1500">
                  <a:solidFill>
                    <a:srgbClr val="000000"/>
                  </a:solidFill>
                  <a:latin typeface="Muli Regular"/>
                </a:rPr>
                <a:t>Sử dụng các liên kết để di chuyển đến một trang khác bên trong bản thuyết trình.</a:t>
              </a:r>
            </a:p>
            <a:p>
              <a:pPr>
                <a:lnSpc>
                  <a:spcPts val="2100"/>
                </a:lnSpc>
              </a:pPr>
              <a:endParaRPr lang="en-US" sz="1500">
                <a:solidFill>
                  <a:srgbClr val="000000"/>
                </a:solidFill>
                <a:latin typeface="Muli Regular"/>
              </a:endParaRPr>
            </a:p>
            <a:p>
              <a:pPr>
                <a:lnSpc>
                  <a:spcPts val="2100"/>
                </a:lnSpc>
              </a:pPr>
              <a:r>
                <a:rPr lang="en-US" sz="1500">
                  <a:solidFill>
                    <a:srgbClr val="000000"/>
                  </a:solidFill>
                  <a:latin typeface="Muli Regular Bold"/>
                </a:rPr>
                <a:t>Cách làm: </a:t>
              </a:r>
              <a:r>
                <a:rPr lang="en-US" sz="1500">
                  <a:solidFill>
                    <a:srgbClr val="000000"/>
                  </a:solidFill>
                  <a:latin typeface="Muli Regular"/>
                </a:rPr>
                <a:t>Tô văn bản, nhấp vào biểu tượng liên kết trên thanh công cụ, và chọn trang trong bản thuyết trình mà bạn muốn kết nối.</a:t>
              </a:r>
            </a:p>
          </p:txBody>
        </p:sp>
      </p:grpSp>
      <p:sp>
        <p:nvSpPr>
          <p:cNvPr id="10" name="TextBox 10"/>
          <p:cNvSpPr txBox="1"/>
          <p:nvPr/>
        </p:nvSpPr>
        <p:spPr>
          <a:xfrm>
            <a:off x="1028700" y="1028700"/>
            <a:ext cx="8614905" cy="866775"/>
          </a:xfrm>
          <a:prstGeom prst="rect">
            <a:avLst/>
          </a:prstGeom>
        </p:spPr>
        <p:txBody>
          <a:bodyPr lIns="0" tIns="0" rIns="0" bIns="0" rtlCol="0" anchor="t">
            <a:spAutoFit/>
          </a:bodyPr>
          <a:lstStyle/>
          <a:p>
            <a:pPr>
              <a:lnSpc>
                <a:spcPts val="6869"/>
              </a:lnSpc>
              <a:spcBef>
                <a:spcPct val="0"/>
              </a:spcBef>
            </a:pPr>
            <a:r>
              <a:rPr lang="en-US" sz="5724" spc="-57">
                <a:solidFill>
                  <a:srgbClr val="F4F4F4"/>
                </a:solidFill>
                <a:latin typeface="Muli Bold"/>
              </a:rPr>
              <a:t>Các Nguồn tài nguyên</a:t>
            </a:r>
          </a:p>
        </p:txBody>
      </p:sp>
      <p:sp>
        <p:nvSpPr>
          <p:cNvPr id="11" name="TextBox 11"/>
          <p:cNvSpPr txBox="1"/>
          <p:nvPr/>
        </p:nvSpPr>
        <p:spPr>
          <a:xfrm>
            <a:off x="1029067" y="8956719"/>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hlinkClick r:id="rId2" action="ppaction://hlinksldjump"/>
              </a:rPr>
              <a:t>Quay lại Trang Chương trình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AutoShape 2"/>
          <p:cNvSpPr/>
          <p:nvPr/>
        </p:nvSpPr>
        <p:spPr>
          <a:xfrm>
            <a:off x="1028700" y="2912062"/>
            <a:ext cx="16230600" cy="5087122"/>
          </a:xfrm>
          <a:prstGeom prst="rect">
            <a:avLst/>
          </a:prstGeom>
          <a:solidFill>
            <a:srgbClr val="F4F4F4"/>
          </a:solidFill>
        </p:spPr>
      </p:sp>
      <p:sp>
        <p:nvSpPr>
          <p:cNvPr id="3" name="TextBox 3"/>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a:solidFill>
                  <a:srgbClr val="F4F4F4"/>
                </a:solidFill>
                <a:latin typeface="Muli Bold"/>
              </a:rPr>
              <a:t>Trang Bảng trắng</a:t>
            </a:r>
          </a:p>
        </p:txBody>
      </p:sp>
      <p:grpSp>
        <p:nvGrpSpPr>
          <p:cNvPr id="4" name="Group 4"/>
          <p:cNvGrpSpPr>
            <a:grpSpLocks noChangeAspect="1"/>
          </p:cNvGrpSpPr>
          <p:nvPr/>
        </p:nvGrpSpPr>
        <p:grpSpPr>
          <a:xfrm>
            <a:off x="1335763" y="3345365"/>
            <a:ext cx="840801" cy="84079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6" name="Group 6"/>
          <p:cNvGrpSpPr>
            <a:grpSpLocks noChangeAspect="1"/>
          </p:cNvGrpSpPr>
          <p:nvPr/>
        </p:nvGrpSpPr>
        <p:grpSpPr>
          <a:xfrm>
            <a:off x="2354405" y="3345365"/>
            <a:ext cx="840801" cy="84079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614" t="-26661" r="-12269" b="-66665"/>
              </a:stretch>
            </a:blipFill>
          </p:spPr>
        </p:sp>
      </p:grpSp>
      <p:grpSp>
        <p:nvGrpSpPr>
          <p:cNvPr id="8" name="Group 8"/>
          <p:cNvGrpSpPr>
            <a:grpSpLocks noChangeAspect="1"/>
          </p:cNvGrpSpPr>
          <p:nvPr/>
        </p:nvGrpSpPr>
        <p:grpSpPr>
          <a:xfrm>
            <a:off x="3373046" y="3345365"/>
            <a:ext cx="840801" cy="84079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000" b="-25000"/>
              </a:stretch>
            </a:blipFill>
          </p:spPr>
        </p:sp>
      </p:grpSp>
      <p:grpSp>
        <p:nvGrpSpPr>
          <p:cNvPr id="10" name="Group 10"/>
          <p:cNvGrpSpPr/>
          <p:nvPr/>
        </p:nvGrpSpPr>
        <p:grpSpPr>
          <a:xfrm>
            <a:off x="9679403" y="3528223"/>
            <a:ext cx="2506383" cy="1315879"/>
            <a:chOff x="0" y="0"/>
            <a:chExt cx="1035847" cy="543831"/>
          </a:xfrm>
        </p:grpSpPr>
        <p:sp>
          <p:nvSpPr>
            <p:cNvPr id="11" name="Freeform 11"/>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00A181"/>
            </a:solidFill>
          </p:spPr>
        </p:sp>
        <p:sp>
          <p:nvSpPr>
            <p:cNvPr id="12" name="TextBox 12"/>
            <p:cNvSpPr txBox="1"/>
            <p:nvPr/>
          </p:nvSpPr>
          <p:spPr>
            <a:xfrm>
              <a:off x="0" y="-19050"/>
              <a:ext cx="812800" cy="831850"/>
            </a:xfrm>
            <a:prstGeom prst="rect">
              <a:avLst/>
            </a:prstGeom>
          </p:spPr>
          <p:txBody>
            <a:bodyPr lIns="254000" tIns="254000" rIns="254000" bIns="254000" rtlCol="0" anchor="ctr"/>
            <a:lstStyle/>
            <a:p>
              <a:pPr algn="ctr">
                <a:lnSpc>
                  <a:spcPts val="1960"/>
                </a:lnSpc>
              </a:pPr>
              <a:r>
                <a:rPr lang="en-US" sz="1400">
                  <a:solidFill>
                    <a:srgbClr val="F4F4F4"/>
                  </a:solidFill>
                  <a:latin typeface="Muli Bold"/>
                </a:rPr>
                <a:t>Viết ghi chú ở đây</a:t>
              </a:r>
            </a:p>
          </p:txBody>
        </p:sp>
      </p:grpSp>
      <p:grpSp>
        <p:nvGrpSpPr>
          <p:cNvPr id="13" name="Group 13"/>
          <p:cNvGrpSpPr>
            <a:grpSpLocks noChangeAspect="1"/>
          </p:cNvGrpSpPr>
          <p:nvPr/>
        </p:nvGrpSpPr>
        <p:grpSpPr>
          <a:xfrm>
            <a:off x="11864155" y="4186163"/>
            <a:ext cx="1055971" cy="105596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187" b="-48813"/>
              </a:stretch>
            </a:blipFill>
          </p:spPr>
        </p:sp>
      </p:grpSp>
      <p:grpSp>
        <p:nvGrpSpPr>
          <p:cNvPr id="15" name="Group 15"/>
          <p:cNvGrpSpPr/>
          <p:nvPr/>
        </p:nvGrpSpPr>
        <p:grpSpPr>
          <a:xfrm>
            <a:off x="13682345" y="4558908"/>
            <a:ext cx="1966688" cy="1966688"/>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id="17" name="TextBox 17"/>
            <p:cNvSpPr txBox="1"/>
            <p:nvPr/>
          </p:nvSpPr>
          <p:spPr>
            <a:xfrm>
              <a:off x="76200" y="57150"/>
              <a:ext cx="660400" cy="679450"/>
            </a:xfrm>
            <a:prstGeom prst="rect">
              <a:avLst/>
            </a:prstGeom>
          </p:spPr>
          <p:txBody>
            <a:bodyPr lIns="254000" tIns="254000" rIns="254000" bIns="254000" rtlCol="0" anchor="ctr"/>
            <a:lstStyle/>
            <a:p>
              <a:pPr algn="ctr">
                <a:lnSpc>
                  <a:spcPts val="1960"/>
                </a:lnSpc>
              </a:pPr>
              <a:r>
                <a:rPr lang="en-US" sz="1400">
                  <a:solidFill>
                    <a:srgbClr val="000000"/>
                  </a:solidFill>
                  <a:latin typeface="Muli Bold"/>
                </a:rPr>
                <a:t>Viết ghi chú ở đây</a:t>
              </a:r>
            </a:p>
          </p:txBody>
        </p:sp>
      </p:grpSp>
      <p:grpSp>
        <p:nvGrpSpPr>
          <p:cNvPr id="18" name="Group 18"/>
          <p:cNvGrpSpPr>
            <a:grpSpLocks noChangeAspect="1"/>
          </p:cNvGrpSpPr>
          <p:nvPr/>
        </p:nvGrpSpPr>
        <p:grpSpPr>
          <a:xfrm>
            <a:off x="14970279" y="5904399"/>
            <a:ext cx="840801" cy="840798"/>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20" name="Group 20"/>
          <p:cNvGrpSpPr/>
          <p:nvPr/>
        </p:nvGrpSpPr>
        <p:grpSpPr>
          <a:xfrm>
            <a:off x="12920126" y="430400"/>
            <a:ext cx="2067159" cy="2067159"/>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A181"/>
            </a:solidFill>
          </p:spPr>
        </p:sp>
        <p:sp>
          <p:nvSpPr>
            <p:cNvPr id="22" name="TextBox 22"/>
            <p:cNvSpPr txBox="1"/>
            <p:nvPr/>
          </p:nvSpPr>
          <p:spPr>
            <a:xfrm>
              <a:off x="0" y="-19050"/>
              <a:ext cx="812800" cy="831850"/>
            </a:xfrm>
            <a:prstGeom prst="rect">
              <a:avLst/>
            </a:prstGeom>
          </p:spPr>
          <p:txBody>
            <a:bodyPr lIns="254000" tIns="254000" rIns="254000" bIns="254000" rtlCol="0" anchor="ctr"/>
            <a:lstStyle/>
            <a:p>
              <a:pPr algn="ctr">
                <a:lnSpc>
                  <a:spcPts val="1960"/>
                </a:lnSpc>
              </a:pPr>
              <a:r>
                <a:rPr lang="en-US" sz="1400">
                  <a:solidFill>
                    <a:srgbClr val="F4F4F4"/>
                  </a:solidFill>
                  <a:latin typeface="Muli Bold"/>
                </a:rPr>
                <a:t>Sao chép một</a:t>
              </a:r>
            </a:p>
            <a:p>
              <a:pPr algn="ctr">
                <a:lnSpc>
                  <a:spcPts val="1960"/>
                </a:lnSpc>
              </a:pPr>
              <a:r>
                <a:rPr lang="en-US" sz="1400">
                  <a:solidFill>
                    <a:srgbClr val="F4F4F4"/>
                  </a:solidFill>
                  <a:latin typeface="Muli Bold"/>
                </a:rPr>
                <a:t>ghi chú, kéo nó</a:t>
              </a:r>
            </a:p>
            <a:p>
              <a:pPr algn="ctr">
                <a:lnSpc>
                  <a:spcPts val="1960"/>
                </a:lnSpc>
              </a:pPr>
              <a:r>
                <a:rPr lang="en-US" sz="1400">
                  <a:solidFill>
                    <a:srgbClr val="F4F4F4"/>
                  </a:solidFill>
                  <a:latin typeface="Muli Bold"/>
                </a:rPr>
                <a:t>đến bảng, và viết</a:t>
              </a:r>
            </a:p>
            <a:p>
              <a:pPr algn="ctr">
                <a:lnSpc>
                  <a:spcPts val="1960"/>
                </a:lnSpc>
              </a:pPr>
              <a:r>
                <a:rPr lang="en-US" sz="1400">
                  <a:solidFill>
                    <a:srgbClr val="F4F4F4"/>
                  </a:solidFill>
                  <a:latin typeface="Muli Bold"/>
                </a:rPr>
                <a:t>ý tưởng của bạn.</a:t>
              </a:r>
            </a:p>
          </p:txBody>
        </p:sp>
      </p:grpSp>
      <p:grpSp>
        <p:nvGrpSpPr>
          <p:cNvPr id="23" name="Group 23"/>
          <p:cNvGrpSpPr/>
          <p:nvPr/>
        </p:nvGrpSpPr>
        <p:grpSpPr>
          <a:xfrm>
            <a:off x="15177949" y="430400"/>
            <a:ext cx="2081351" cy="2081351"/>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id="25" name="TextBox 25"/>
            <p:cNvSpPr txBox="1"/>
            <p:nvPr/>
          </p:nvSpPr>
          <p:spPr>
            <a:xfrm>
              <a:off x="76200" y="57150"/>
              <a:ext cx="660400" cy="679450"/>
            </a:xfrm>
            <a:prstGeom prst="rect">
              <a:avLst/>
            </a:prstGeom>
          </p:spPr>
          <p:txBody>
            <a:bodyPr lIns="254000" tIns="254000" rIns="254000" bIns="254000" rtlCol="0" anchor="ctr"/>
            <a:lstStyle/>
            <a:p>
              <a:pPr algn="ctr">
                <a:lnSpc>
                  <a:spcPts val="1960"/>
                </a:lnSpc>
              </a:pPr>
              <a:r>
                <a:rPr lang="en-US" sz="1400">
                  <a:solidFill>
                    <a:srgbClr val="000000"/>
                  </a:solidFill>
                  <a:latin typeface="Muli Bold"/>
                </a:rPr>
                <a:t>Sao chép một</a:t>
              </a:r>
            </a:p>
            <a:p>
              <a:pPr algn="ctr">
                <a:lnSpc>
                  <a:spcPts val="1960"/>
                </a:lnSpc>
              </a:pPr>
              <a:r>
                <a:rPr lang="en-US" sz="1400">
                  <a:solidFill>
                    <a:srgbClr val="000000"/>
                  </a:solidFill>
                  <a:latin typeface="Muli Bold"/>
                </a:rPr>
                <a:t>ghi chú, kéo nó đến bảng, và viết ý tưởng của bạn.</a:t>
              </a:r>
            </a:p>
          </p:txBody>
        </p:sp>
      </p:grpSp>
      <p:grpSp>
        <p:nvGrpSpPr>
          <p:cNvPr id="26" name="Group 26"/>
          <p:cNvGrpSpPr/>
          <p:nvPr/>
        </p:nvGrpSpPr>
        <p:grpSpPr>
          <a:xfrm>
            <a:off x="1028700" y="8199209"/>
            <a:ext cx="16230600" cy="946976"/>
            <a:chOff x="0" y="0"/>
            <a:chExt cx="12244598" cy="714412"/>
          </a:xfrm>
        </p:grpSpPr>
        <p:sp>
          <p:nvSpPr>
            <p:cNvPr id="27" name="Freeform 27"/>
            <p:cNvSpPr/>
            <p:nvPr/>
          </p:nvSpPr>
          <p:spPr>
            <a:xfrm>
              <a:off x="0" y="0"/>
              <a:ext cx="12244598" cy="714412"/>
            </a:xfrm>
            <a:custGeom>
              <a:avLst/>
              <a:gdLst/>
              <a:ahLst/>
              <a:cxnLst/>
              <a:rect l="l" t="t" r="r" b="b"/>
              <a:pathLst>
                <a:path w="12244598" h="714412">
                  <a:moveTo>
                    <a:pt x="0" y="0"/>
                  </a:moveTo>
                  <a:lnTo>
                    <a:pt x="12244598" y="0"/>
                  </a:lnTo>
                  <a:lnTo>
                    <a:pt x="12244598" y="714412"/>
                  </a:lnTo>
                  <a:lnTo>
                    <a:pt x="0" y="714412"/>
                  </a:lnTo>
                  <a:close/>
                </a:path>
              </a:pathLst>
            </a:custGeom>
            <a:solidFill>
              <a:srgbClr val="F4F4F4"/>
            </a:solidFill>
            <a:ln>
              <a:noFill/>
            </a:ln>
          </p:spPr>
        </p:sp>
        <p:sp>
          <p:nvSpPr>
            <p:cNvPr id="28" name="TextBox 28"/>
            <p:cNvSpPr txBox="1"/>
            <p:nvPr/>
          </p:nvSpPr>
          <p:spPr>
            <a:xfrm>
              <a:off x="0" y="-28575"/>
              <a:ext cx="812800" cy="841375"/>
            </a:xfrm>
            <a:prstGeom prst="rect">
              <a:avLst/>
            </a:prstGeom>
          </p:spPr>
          <p:txBody>
            <a:bodyPr lIns="254000" tIns="254000" rIns="254000" bIns="254000" rtlCol="0" anchor="ctr"/>
            <a:lstStyle/>
            <a:p>
              <a:pPr>
                <a:lnSpc>
                  <a:spcPts val="2100"/>
                </a:lnSpc>
              </a:pPr>
              <a:r>
                <a:rPr lang="en-US" sz="1500">
                  <a:solidFill>
                    <a:srgbClr val="000000"/>
                  </a:solidFill>
                  <a:latin typeface="Muli Regular Bold"/>
                </a:rPr>
                <a:t>Mẹo: </a:t>
              </a:r>
              <a:r>
                <a:rPr lang="en-US" sz="1500">
                  <a:solidFill>
                    <a:srgbClr val="000000"/>
                  </a:solidFill>
                  <a:latin typeface="Muli Regular"/>
                </a:rPr>
                <a:t>Cộng tác khiến cho quá trình làm việc nhóm dễ dàng hơn! Nhấp "Chia sẻ" và mời các thành viên chung nhóm của bạn cùng điền vào đây. Sử dụng trang bảng trắng này để</a:t>
              </a:r>
            </a:p>
            <a:p>
              <a:pPr>
                <a:lnSpc>
                  <a:spcPts val="2100"/>
                </a:lnSpc>
              </a:pPr>
              <a:r>
                <a:rPr lang="en-US" sz="1500">
                  <a:solidFill>
                    <a:srgbClr val="000000"/>
                  </a:solidFill>
                  <a:latin typeface="Muli Regular"/>
                </a:rPr>
                <a:t>ghi lại các thông báo, ý tưởng, động não và các ý tưởng thú vị khác của nhóm!</a:t>
              </a:r>
            </a:p>
          </p:txBody>
        </p:sp>
      </p:grpSp>
      <p:sp>
        <p:nvSpPr>
          <p:cNvPr id="29" name="TextBox 29"/>
          <p:cNvSpPr txBox="1"/>
          <p:nvPr/>
        </p:nvSpPr>
        <p:spPr>
          <a:xfrm>
            <a:off x="1028700" y="9288706"/>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hlinkClick r:id="rId6" action="ppaction://hlinksldjump"/>
              </a:rPr>
              <a:t>Quay lại Trang Chương trình</a:t>
            </a:r>
          </a:p>
        </p:txBody>
      </p:sp>
    </p:spTree>
    <p:extLst>
      <p:ext uri="{BB962C8B-B14F-4D97-AF65-F5344CB8AC3E}">
        <p14:creationId xmlns:p14="http://schemas.microsoft.com/office/powerpoint/2010/main" val="379630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419252" y="3560833"/>
            <a:ext cx="3523234" cy="1500320"/>
            <a:chOff x="0" y="0"/>
            <a:chExt cx="812800" cy="346119"/>
          </a:xfrm>
        </p:grpSpPr>
        <p:sp>
          <p:nvSpPr>
            <p:cNvPr id="3" name="Freeform 3"/>
            <p:cNvSpPr/>
            <p:nvPr/>
          </p:nvSpPr>
          <p:spPr>
            <a:xfrm>
              <a:off x="0" y="0"/>
              <a:ext cx="812800" cy="346119"/>
            </a:xfrm>
            <a:custGeom>
              <a:avLst/>
              <a:gdLst/>
              <a:ahLst/>
              <a:cxnLst/>
              <a:rect l="l" t="t" r="r" b="b"/>
              <a:pathLst>
                <a:path w="812800" h="346119">
                  <a:moveTo>
                    <a:pt x="131843" y="0"/>
                  </a:moveTo>
                  <a:lnTo>
                    <a:pt x="680957" y="0"/>
                  </a:lnTo>
                  <a:cubicBezTo>
                    <a:pt x="753772" y="0"/>
                    <a:pt x="812800" y="59028"/>
                    <a:pt x="812800" y="131843"/>
                  </a:cubicBezTo>
                  <a:lnTo>
                    <a:pt x="812800" y="214276"/>
                  </a:lnTo>
                  <a:cubicBezTo>
                    <a:pt x="812800" y="287091"/>
                    <a:pt x="753772" y="346119"/>
                    <a:pt x="680957" y="346119"/>
                  </a:cubicBezTo>
                  <a:lnTo>
                    <a:pt x="131843" y="346119"/>
                  </a:lnTo>
                  <a:cubicBezTo>
                    <a:pt x="59028" y="346119"/>
                    <a:pt x="0" y="287091"/>
                    <a:pt x="0" y="214276"/>
                  </a:cubicBezTo>
                  <a:lnTo>
                    <a:pt x="0" y="131843"/>
                  </a:lnTo>
                  <a:cubicBezTo>
                    <a:pt x="0" y="59028"/>
                    <a:pt x="59028" y="0"/>
                    <a:pt x="131843" y="0"/>
                  </a:cubicBezTo>
                  <a:close/>
                </a:path>
              </a:pathLst>
            </a:custGeom>
            <a:solidFill>
              <a:srgbClr val="004651"/>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499"/>
                </a:lnSpc>
              </a:pPr>
              <a:r>
                <a:rPr lang="en-US" sz="2499">
                  <a:solidFill>
                    <a:srgbClr val="F4F4F4"/>
                  </a:solidFill>
                  <a:latin typeface="Muli Bold"/>
                </a:rPr>
                <a:t>Thêm chủ đề chính</a:t>
              </a:r>
            </a:p>
          </p:txBody>
        </p:sp>
      </p:grpSp>
      <p:grpSp>
        <p:nvGrpSpPr>
          <p:cNvPr id="5" name="Group 5"/>
          <p:cNvGrpSpPr/>
          <p:nvPr/>
        </p:nvGrpSpPr>
        <p:grpSpPr>
          <a:xfrm>
            <a:off x="4397126" y="3751552"/>
            <a:ext cx="1996547" cy="1090322"/>
            <a:chOff x="0" y="0"/>
            <a:chExt cx="975130" cy="532522"/>
          </a:xfrm>
        </p:grpSpPr>
        <p:sp>
          <p:nvSpPr>
            <p:cNvPr id="6" name="Freeform 6"/>
            <p:cNvSpPr/>
            <p:nvPr/>
          </p:nvSpPr>
          <p:spPr>
            <a:xfrm>
              <a:off x="0" y="0"/>
              <a:ext cx="975130" cy="532522"/>
            </a:xfrm>
            <a:custGeom>
              <a:avLst/>
              <a:gdLst/>
              <a:ahLst/>
              <a:cxnLst/>
              <a:rect l="l" t="t" r="r" b="b"/>
              <a:pathLst>
                <a:path w="975130" h="532522">
                  <a:moveTo>
                    <a:pt x="0" y="0"/>
                  </a:moveTo>
                  <a:lnTo>
                    <a:pt x="975130" y="0"/>
                  </a:lnTo>
                  <a:lnTo>
                    <a:pt x="975130" y="532522"/>
                  </a:lnTo>
                  <a:lnTo>
                    <a:pt x="0" y="532522"/>
                  </a:lnTo>
                  <a:close/>
                </a:path>
              </a:pathLst>
            </a:custGeom>
            <a:solidFill>
              <a:srgbClr val="00A181"/>
            </a:solidFill>
          </p:spPr>
        </p:sp>
        <p:sp>
          <p:nvSpPr>
            <p:cNvPr id="7" name="TextBox 7"/>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grpSp>
        <p:nvGrpSpPr>
          <p:cNvPr id="8" name="Group 8"/>
          <p:cNvGrpSpPr/>
          <p:nvPr/>
        </p:nvGrpSpPr>
        <p:grpSpPr>
          <a:xfrm>
            <a:off x="8204858" y="1692349"/>
            <a:ext cx="1980596" cy="1090322"/>
            <a:chOff x="0" y="0"/>
            <a:chExt cx="967339" cy="532522"/>
          </a:xfrm>
        </p:grpSpPr>
        <p:sp>
          <p:nvSpPr>
            <p:cNvPr id="9" name="Freeform 9"/>
            <p:cNvSpPr/>
            <p:nvPr/>
          </p:nvSpPr>
          <p:spPr>
            <a:xfrm>
              <a:off x="0" y="0"/>
              <a:ext cx="967339" cy="532522"/>
            </a:xfrm>
            <a:custGeom>
              <a:avLst/>
              <a:gdLst/>
              <a:ahLst/>
              <a:cxnLst/>
              <a:rect l="l" t="t" r="r" b="b"/>
              <a:pathLst>
                <a:path w="967339" h="532522">
                  <a:moveTo>
                    <a:pt x="0" y="0"/>
                  </a:moveTo>
                  <a:lnTo>
                    <a:pt x="967339" y="0"/>
                  </a:lnTo>
                  <a:lnTo>
                    <a:pt x="967339" y="532522"/>
                  </a:lnTo>
                  <a:lnTo>
                    <a:pt x="0" y="532522"/>
                  </a:lnTo>
                  <a:close/>
                </a:path>
              </a:pathLst>
            </a:custGeom>
            <a:solidFill>
              <a:srgbClr val="00A181"/>
            </a:solidFill>
          </p:spPr>
        </p:sp>
        <p:sp>
          <p:nvSpPr>
            <p:cNvPr id="10" name="TextBox 10"/>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grpSp>
        <p:nvGrpSpPr>
          <p:cNvPr id="11" name="Group 11"/>
          <p:cNvGrpSpPr/>
          <p:nvPr/>
        </p:nvGrpSpPr>
        <p:grpSpPr>
          <a:xfrm>
            <a:off x="8175008" y="6561504"/>
            <a:ext cx="1985329" cy="1090322"/>
            <a:chOff x="0" y="0"/>
            <a:chExt cx="969651" cy="532522"/>
          </a:xfrm>
        </p:grpSpPr>
        <p:sp>
          <p:nvSpPr>
            <p:cNvPr id="12" name="Freeform 12"/>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00A181"/>
            </a:solidFill>
          </p:spPr>
        </p:sp>
        <p:sp>
          <p:nvSpPr>
            <p:cNvPr id="13" name="TextBox 1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grpSp>
        <p:nvGrpSpPr>
          <p:cNvPr id="14" name="Group 14"/>
          <p:cNvGrpSpPr/>
          <p:nvPr/>
        </p:nvGrpSpPr>
        <p:grpSpPr>
          <a:xfrm>
            <a:off x="12148814" y="4530001"/>
            <a:ext cx="1879409" cy="1090322"/>
            <a:chOff x="0" y="0"/>
            <a:chExt cx="917919" cy="532522"/>
          </a:xfrm>
        </p:grpSpPr>
        <p:sp>
          <p:nvSpPr>
            <p:cNvPr id="15" name="Freeform 15"/>
            <p:cNvSpPr/>
            <p:nvPr/>
          </p:nvSpPr>
          <p:spPr>
            <a:xfrm>
              <a:off x="0" y="0"/>
              <a:ext cx="917918" cy="532522"/>
            </a:xfrm>
            <a:custGeom>
              <a:avLst/>
              <a:gdLst/>
              <a:ahLst/>
              <a:cxnLst/>
              <a:rect l="l" t="t" r="r" b="b"/>
              <a:pathLst>
                <a:path w="917918" h="532522">
                  <a:moveTo>
                    <a:pt x="0" y="0"/>
                  </a:moveTo>
                  <a:lnTo>
                    <a:pt x="917918" y="0"/>
                  </a:lnTo>
                  <a:lnTo>
                    <a:pt x="917918" y="532522"/>
                  </a:lnTo>
                  <a:lnTo>
                    <a:pt x="0" y="532522"/>
                  </a:lnTo>
                  <a:close/>
                </a:path>
              </a:pathLst>
            </a:custGeom>
            <a:solidFill>
              <a:srgbClr val="00A181"/>
            </a:solidFill>
          </p:spPr>
        </p:sp>
        <p:sp>
          <p:nvSpPr>
            <p:cNvPr id="16" name="TextBox 16"/>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sp>
        <p:nvSpPr>
          <p:cNvPr id="17" name="AutoShape 17"/>
          <p:cNvSpPr/>
          <p:nvPr/>
        </p:nvSpPr>
        <p:spPr>
          <a:xfrm>
            <a:off x="10831650" y="4678790"/>
            <a:ext cx="1427999" cy="28575"/>
          </a:xfrm>
          <a:prstGeom prst="line">
            <a:avLst/>
          </a:prstGeom>
          <a:ln w="28575" cap="rnd">
            <a:solidFill>
              <a:srgbClr val="000000"/>
            </a:solidFill>
            <a:prstDash val="solid"/>
            <a:headEnd type="none" w="sm" len="sm"/>
            <a:tailEnd type="triangle" w="lg" len="med"/>
          </a:ln>
        </p:spPr>
      </p:sp>
      <p:sp>
        <p:nvSpPr>
          <p:cNvPr id="18" name="AutoShape 18"/>
          <p:cNvSpPr/>
          <p:nvPr/>
        </p:nvSpPr>
        <p:spPr>
          <a:xfrm>
            <a:off x="6393623" y="4289566"/>
            <a:ext cx="1025679" cy="28575"/>
          </a:xfrm>
          <a:prstGeom prst="line">
            <a:avLst/>
          </a:prstGeom>
          <a:ln w="28575" cap="rnd">
            <a:solidFill>
              <a:srgbClr val="000000"/>
            </a:solidFill>
            <a:prstDash val="solid"/>
            <a:headEnd type="none" w="sm" len="sm"/>
            <a:tailEnd type="triangle" w="lg" len="med"/>
          </a:ln>
        </p:spPr>
      </p:sp>
      <p:sp>
        <p:nvSpPr>
          <p:cNvPr id="19" name="AutoShape 19"/>
          <p:cNvSpPr/>
          <p:nvPr/>
        </p:nvSpPr>
        <p:spPr>
          <a:xfrm>
            <a:off x="8798865" y="3157464"/>
            <a:ext cx="778294" cy="28575"/>
          </a:xfrm>
          <a:prstGeom prst="line">
            <a:avLst/>
          </a:prstGeom>
          <a:ln w="28575" cap="rnd">
            <a:solidFill>
              <a:srgbClr val="000000"/>
            </a:solidFill>
            <a:prstDash val="solid"/>
            <a:headEnd type="none" w="sm" len="sm"/>
            <a:tailEnd type="triangle" w="lg" len="med"/>
          </a:ln>
        </p:spPr>
      </p:sp>
      <p:sp>
        <p:nvSpPr>
          <p:cNvPr id="20" name="AutoShape 20"/>
          <p:cNvSpPr/>
          <p:nvPr/>
        </p:nvSpPr>
        <p:spPr>
          <a:xfrm>
            <a:off x="8424066" y="5797041"/>
            <a:ext cx="1500410" cy="28575"/>
          </a:xfrm>
          <a:prstGeom prst="line">
            <a:avLst/>
          </a:prstGeom>
          <a:ln w="28575" cap="rnd">
            <a:solidFill>
              <a:srgbClr val="000000"/>
            </a:solidFill>
            <a:prstDash val="solid"/>
            <a:headEnd type="none" w="sm" len="sm"/>
            <a:tailEnd type="triangle" w="lg" len="med"/>
          </a:ln>
        </p:spPr>
      </p:sp>
      <p:grpSp>
        <p:nvGrpSpPr>
          <p:cNvPr id="21" name="Group 21"/>
          <p:cNvGrpSpPr/>
          <p:nvPr/>
        </p:nvGrpSpPr>
        <p:grpSpPr>
          <a:xfrm>
            <a:off x="11755964" y="1028700"/>
            <a:ext cx="2272258" cy="895485"/>
            <a:chOff x="0" y="0"/>
            <a:chExt cx="1109790" cy="437362"/>
          </a:xfrm>
        </p:grpSpPr>
        <p:sp>
          <p:nvSpPr>
            <p:cNvPr id="22" name="Freeform 2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23" name="TextBox 2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24" name="AutoShape 24"/>
          <p:cNvSpPr/>
          <p:nvPr/>
        </p:nvSpPr>
        <p:spPr>
          <a:xfrm>
            <a:off x="10098108" y="1842688"/>
            <a:ext cx="1745201" cy="28575"/>
          </a:xfrm>
          <a:prstGeom prst="line">
            <a:avLst/>
          </a:prstGeom>
          <a:ln w="28575" cap="rnd">
            <a:solidFill>
              <a:srgbClr val="000000"/>
            </a:solidFill>
            <a:prstDash val="solid"/>
            <a:headEnd type="none" w="sm" len="sm"/>
            <a:tailEnd type="triangle" w="lg" len="med"/>
          </a:ln>
        </p:spPr>
      </p:sp>
      <p:grpSp>
        <p:nvGrpSpPr>
          <p:cNvPr id="25" name="Group 25"/>
          <p:cNvGrpSpPr/>
          <p:nvPr/>
        </p:nvGrpSpPr>
        <p:grpSpPr>
          <a:xfrm>
            <a:off x="11755964" y="2665479"/>
            <a:ext cx="2272258" cy="895485"/>
            <a:chOff x="0" y="0"/>
            <a:chExt cx="1109790" cy="437362"/>
          </a:xfrm>
        </p:grpSpPr>
        <p:sp>
          <p:nvSpPr>
            <p:cNvPr id="26" name="Freeform 26"/>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27" name="TextBox 27"/>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28" name="AutoShape 28"/>
          <p:cNvSpPr/>
          <p:nvPr/>
        </p:nvSpPr>
        <p:spPr>
          <a:xfrm>
            <a:off x="10071630" y="2661078"/>
            <a:ext cx="1798158" cy="28575"/>
          </a:xfrm>
          <a:prstGeom prst="line">
            <a:avLst/>
          </a:prstGeom>
          <a:ln w="28575" cap="rnd">
            <a:solidFill>
              <a:srgbClr val="000000"/>
            </a:solidFill>
            <a:prstDash val="solid"/>
            <a:headEnd type="none" w="sm" len="sm"/>
            <a:tailEnd type="triangle" w="lg" len="med"/>
          </a:ln>
        </p:spPr>
      </p:sp>
      <p:grpSp>
        <p:nvGrpSpPr>
          <p:cNvPr id="29" name="Group 29"/>
          <p:cNvGrpSpPr/>
          <p:nvPr/>
        </p:nvGrpSpPr>
        <p:grpSpPr>
          <a:xfrm>
            <a:off x="14987042" y="1614900"/>
            <a:ext cx="2272258" cy="946976"/>
            <a:chOff x="0" y="0"/>
            <a:chExt cx="1109790" cy="462511"/>
          </a:xfrm>
        </p:grpSpPr>
        <p:sp>
          <p:nvSpPr>
            <p:cNvPr id="30" name="Freeform 30"/>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31" name="TextBox 31"/>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grpSp>
        <p:nvGrpSpPr>
          <p:cNvPr id="32" name="Group 32"/>
          <p:cNvGrpSpPr/>
          <p:nvPr/>
        </p:nvGrpSpPr>
        <p:grpSpPr>
          <a:xfrm>
            <a:off x="14987042" y="3560963"/>
            <a:ext cx="2272258" cy="946976"/>
            <a:chOff x="0" y="0"/>
            <a:chExt cx="1109790" cy="462511"/>
          </a:xfrm>
        </p:grpSpPr>
        <p:sp>
          <p:nvSpPr>
            <p:cNvPr id="33" name="Freeform 33"/>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34" name="TextBox 34"/>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sp>
        <p:nvSpPr>
          <p:cNvPr id="35" name="AutoShape 35"/>
          <p:cNvSpPr/>
          <p:nvPr/>
        </p:nvSpPr>
        <p:spPr>
          <a:xfrm>
            <a:off x="13805917" y="2586517"/>
            <a:ext cx="1403431" cy="28575"/>
          </a:xfrm>
          <a:prstGeom prst="line">
            <a:avLst/>
          </a:prstGeom>
          <a:ln w="28575" cap="rnd">
            <a:solidFill>
              <a:srgbClr val="000000"/>
            </a:solidFill>
            <a:prstDash val="solid"/>
            <a:headEnd type="none" w="sm" len="sm"/>
            <a:tailEnd type="triangle" w="lg" len="med"/>
          </a:ln>
        </p:spPr>
      </p:sp>
      <p:sp>
        <p:nvSpPr>
          <p:cNvPr id="36" name="AutoShape 36"/>
          <p:cNvSpPr/>
          <p:nvPr/>
        </p:nvSpPr>
        <p:spPr>
          <a:xfrm>
            <a:off x="13842801" y="3559549"/>
            <a:ext cx="1329661" cy="28575"/>
          </a:xfrm>
          <a:prstGeom prst="line">
            <a:avLst/>
          </a:prstGeom>
          <a:ln w="28575" cap="rnd">
            <a:solidFill>
              <a:srgbClr val="000000"/>
            </a:solidFill>
            <a:prstDash val="solid"/>
            <a:headEnd type="none" w="sm" len="sm"/>
            <a:tailEnd type="triangle" w="lg" len="med"/>
          </a:ln>
        </p:spPr>
      </p:sp>
      <p:grpSp>
        <p:nvGrpSpPr>
          <p:cNvPr id="37" name="Group 37"/>
          <p:cNvGrpSpPr/>
          <p:nvPr/>
        </p:nvGrpSpPr>
        <p:grpSpPr>
          <a:xfrm>
            <a:off x="4386273" y="6627615"/>
            <a:ext cx="2272258" cy="895485"/>
            <a:chOff x="0" y="0"/>
            <a:chExt cx="1109790" cy="437362"/>
          </a:xfrm>
        </p:grpSpPr>
        <p:sp>
          <p:nvSpPr>
            <p:cNvPr id="38" name="Freeform 38"/>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39" name="TextBox 39"/>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40" name="AutoShape 40"/>
          <p:cNvSpPr/>
          <p:nvPr/>
        </p:nvSpPr>
        <p:spPr>
          <a:xfrm>
            <a:off x="6658370" y="7076724"/>
            <a:ext cx="1516800" cy="28575"/>
          </a:xfrm>
          <a:prstGeom prst="line">
            <a:avLst/>
          </a:prstGeom>
          <a:ln w="28575" cap="rnd">
            <a:solidFill>
              <a:srgbClr val="000000"/>
            </a:solidFill>
            <a:prstDash val="solid"/>
            <a:headEnd type="none" w="sm" len="sm"/>
            <a:tailEnd type="triangle" w="lg" len="med"/>
          </a:ln>
        </p:spPr>
      </p:sp>
      <p:grpSp>
        <p:nvGrpSpPr>
          <p:cNvPr id="41" name="Group 41"/>
          <p:cNvGrpSpPr/>
          <p:nvPr/>
        </p:nvGrpSpPr>
        <p:grpSpPr>
          <a:xfrm>
            <a:off x="5325744" y="8067744"/>
            <a:ext cx="2272258" cy="895485"/>
            <a:chOff x="0" y="0"/>
            <a:chExt cx="1109790" cy="437362"/>
          </a:xfrm>
        </p:grpSpPr>
        <p:sp>
          <p:nvSpPr>
            <p:cNvPr id="42" name="Freeform 4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43" name="TextBox 4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44" name="AutoShape 44"/>
          <p:cNvSpPr/>
          <p:nvPr/>
        </p:nvSpPr>
        <p:spPr>
          <a:xfrm>
            <a:off x="7125303" y="7796789"/>
            <a:ext cx="1522404" cy="28575"/>
          </a:xfrm>
          <a:prstGeom prst="line">
            <a:avLst/>
          </a:prstGeom>
          <a:ln w="28575" cap="rnd">
            <a:solidFill>
              <a:srgbClr val="000000"/>
            </a:solidFill>
            <a:prstDash val="solid"/>
            <a:headEnd type="none" w="sm" len="sm"/>
            <a:tailEnd type="triangle" w="lg" len="med"/>
          </a:ln>
        </p:spPr>
      </p:sp>
      <p:grpSp>
        <p:nvGrpSpPr>
          <p:cNvPr id="45" name="Group 45"/>
          <p:cNvGrpSpPr/>
          <p:nvPr/>
        </p:nvGrpSpPr>
        <p:grpSpPr>
          <a:xfrm>
            <a:off x="1264356" y="5811329"/>
            <a:ext cx="2272258" cy="946976"/>
            <a:chOff x="0" y="0"/>
            <a:chExt cx="1109790" cy="462511"/>
          </a:xfrm>
        </p:grpSpPr>
        <p:sp>
          <p:nvSpPr>
            <p:cNvPr id="46" name="Freeform 46"/>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47" name="TextBox 47"/>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grpSp>
        <p:nvGrpSpPr>
          <p:cNvPr id="48" name="Group 48"/>
          <p:cNvGrpSpPr/>
          <p:nvPr/>
        </p:nvGrpSpPr>
        <p:grpSpPr>
          <a:xfrm>
            <a:off x="1264356" y="7620002"/>
            <a:ext cx="2272258" cy="946976"/>
            <a:chOff x="0" y="0"/>
            <a:chExt cx="1109790" cy="462511"/>
          </a:xfrm>
        </p:grpSpPr>
        <p:sp>
          <p:nvSpPr>
            <p:cNvPr id="49" name="Freeform 49"/>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50" name="TextBox 50"/>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sp>
        <p:nvSpPr>
          <p:cNvPr id="51" name="AutoShape 51"/>
          <p:cNvSpPr/>
          <p:nvPr/>
        </p:nvSpPr>
        <p:spPr>
          <a:xfrm>
            <a:off x="3381169" y="6665800"/>
            <a:ext cx="1160550" cy="28575"/>
          </a:xfrm>
          <a:prstGeom prst="line">
            <a:avLst/>
          </a:prstGeom>
          <a:ln w="28575" cap="rnd">
            <a:solidFill>
              <a:srgbClr val="000000"/>
            </a:solidFill>
            <a:prstDash val="solid"/>
            <a:headEnd type="none" w="sm" len="sm"/>
            <a:tailEnd type="triangle" w="lg" len="med"/>
          </a:ln>
        </p:spPr>
      </p:sp>
      <p:sp>
        <p:nvSpPr>
          <p:cNvPr id="52" name="AutoShape 52"/>
          <p:cNvSpPr/>
          <p:nvPr/>
        </p:nvSpPr>
        <p:spPr>
          <a:xfrm>
            <a:off x="3298399" y="7570136"/>
            <a:ext cx="1326089" cy="28575"/>
          </a:xfrm>
          <a:prstGeom prst="line">
            <a:avLst/>
          </a:prstGeom>
          <a:ln w="28575" cap="rnd">
            <a:solidFill>
              <a:srgbClr val="000000"/>
            </a:solidFill>
            <a:prstDash val="solid"/>
            <a:headEnd type="none" w="sm" len="sm"/>
            <a:tailEnd type="triangle" w="lg" len="med"/>
          </a:ln>
        </p:spPr>
      </p:sp>
      <p:sp>
        <p:nvSpPr>
          <p:cNvPr id="53" name="TextBox 53"/>
          <p:cNvSpPr txBox="1"/>
          <p:nvPr/>
        </p:nvSpPr>
        <p:spPr>
          <a:xfrm>
            <a:off x="980242" y="2033735"/>
            <a:ext cx="4854582" cy="1026160"/>
          </a:xfrm>
          <a:prstGeom prst="rect">
            <a:avLst/>
          </a:prstGeom>
        </p:spPr>
        <p:txBody>
          <a:bodyPr lIns="0" tIns="0" rIns="0" bIns="0" rtlCol="0" anchor="t">
            <a:spAutoFit/>
          </a:bodyPr>
          <a:lstStyle/>
          <a:p>
            <a:pPr marL="0" lvl="0" indent="0">
              <a:lnSpc>
                <a:spcPts val="2764"/>
              </a:lnSpc>
            </a:pPr>
            <a:r>
              <a:rPr lang="en-US" sz="1974">
                <a:solidFill>
                  <a:srgbClr val="000000"/>
                </a:solidFill>
                <a:latin typeface="Muli Regular Bold"/>
              </a:rPr>
              <a:t>Cần đồng hồ bấm giờ? Tìm biểu tượng</a:t>
            </a:r>
          </a:p>
          <a:p>
            <a:pPr marL="0" lvl="0" indent="0">
              <a:lnSpc>
                <a:spcPts val="2764"/>
              </a:lnSpc>
            </a:pPr>
            <a:r>
              <a:rPr lang="en-US" sz="1974">
                <a:solidFill>
                  <a:srgbClr val="000000"/>
                </a:solidFill>
                <a:latin typeface="Muli Regular Bold"/>
              </a:rPr>
              <a:t>đồng hồ ở phía tay trái bên dưới và</a:t>
            </a:r>
          </a:p>
          <a:p>
            <a:pPr marL="0" lvl="0" indent="0">
              <a:lnSpc>
                <a:spcPts val="2764"/>
              </a:lnSpc>
            </a:pPr>
            <a:r>
              <a:rPr lang="en-US" sz="1974">
                <a:solidFill>
                  <a:srgbClr val="000000"/>
                </a:solidFill>
                <a:latin typeface="Muli Regular Bold"/>
              </a:rPr>
              <a:t>bắt đầu động não!</a:t>
            </a:r>
          </a:p>
        </p:txBody>
      </p:sp>
      <p:grpSp>
        <p:nvGrpSpPr>
          <p:cNvPr id="54" name="Group 54"/>
          <p:cNvGrpSpPr/>
          <p:nvPr/>
        </p:nvGrpSpPr>
        <p:grpSpPr>
          <a:xfrm>
            <a:off x="12753045" y="6758304"/>
            <a:ext cx="4488859" cy="2073097"/>
            <a:chOff x="0" y="0"/>
            <a:chExt cx="3386460" cy="1563974"/>
          </a:xfrm>
        </p:grpSpPr>
        <p:sp>
          <p:nvSpPr>
            <p:cNvPr id="55" name="Freeform 55"/>
            <p:cNvSpPr/>
            <p:nvPr/>
          </p:nvSpPr>
          <p:spPr>
            <a:xfrm>
              <a:off x="0" y="0"/>
              <a:ext cx="3386460" cy="1563974"/>
            </a:xfrm>
            <a:custGeom>
              <a:avLst/>
              <a:gdLst/>
              <a:ahLst/>
              <a:cxnLst/>
              <a:rect l="l" t="t" r="r" b="b"/>
              <a:pathLst>
                <a:path w="3386460" h="1563974">
                  <a:moveTo>
                    <a:pt x="51741" y="0"/>
                  </a:moveTo>
                  <a:lnTo>
                    <a:pt x="3334719" y="0"/>
                  </a:lnTo>
                  <a:cubicBezTo>
                    <a:pt x="3348441" y="0"/>
                    <a:pt x="3361602" y="5451"/>
                    <a:pt x="3371305" y="15155"/>
                  </a:cubicBezTo>
                  <a:cubicBezTo>
                    <a:pt x="3381008" y="24858"/>
                    <a:pt x="3386460" y="38018"/>
                    <a:pt x="3386460" y="51741"/>
                  </a:cubicBezTo>
                  <a:lnTo>
                    <a:pt x="3386460" y="1512233"/>
                  </a:lnTo>
                  <a:cubicBezTo>
                    <a:pt x="3386460" y="1525956"/>
                    <a:pt x="3381008" y="1539117"/>
                    <a:pt x="3371305" y="1548820"/>
                  </a:cubicBezTo>
                  <a:cubicBezTo>
                    <a:pt x="3361602" y="1558523"/>
                    <a:pt x="3348441" y="1563974"/>
                    <a:pt x="3334719" y="1563974"/>
                  </a:cubicBezTo>
                  <a:lnTo>
                    <a:pt x="51741" y="1563974"/>
                  </a:lnTo>
                  <a:cubicBezTo>
                    <a:pt x="38018" y="1563974"/>
                    <a:pt x="24858" y="1558523"/>
                    <a:pt x="15155" y="1548820"/>
                  </a:cubicBezTo>
                  <a:cubicBezTo>
                    <a:pt x="5451" y="1539117"/>
                    <a:pt x="0" y="1525956"/>
                    <a:pt x="0" y="1512233"/>
                  </a:cubicBezTo>
                  <a:lnTo>
                    <a:pt x="0" y="51741"/>
                  </a:lnTo>
                  <a:cubicBezTo>
                    <a:pt x="0" y="38018"/>
                    <a:pt x="5451" y="24858"/>
                    <a:pt x="15155" y="15155"/>
                  </a:cubicBezTo>
                  <a:cubicBezTo>
                    <a:pt x="24858" y="5451"/>
                    <a:pt x="38018" y="0"/>
                    <a:pt x="51741" y="0"/>
                  </a:cubicBezTo>
                  <a:close/>
                </a:path>
              </a:pathLst>
            </a:custGeom>
            <a:solidFill>
              <a:srgbClr val="A4E473"/>
            </a:solidFill>
            <a:ln>
              <a:noFill/>
            </a:ln>
          </p:spPr>
        </p:sp>
        <p:sp>
          <p:nvSpPr>
            <p:cNvPr id="56" name="TextBox 56"/>
            <p:cNvSpPr txBox="1"/>
            <p:nvPr/>
          </p:nvSpPr>
          <p:spPr>
            <a:xfrm>
              <a:off x="0" y="-19050"/>
              <a:ext cx="812800" cy="831850"/>
            </a:xfrm>
            <a:prstGeom prst="rect">
              <a:avLst/>
            </a:prstGeom>
          </p:spPr>
          <p:txBody>
            <a:bodyPr lIns="254000" tIns="254000" rIns="254000" bIns="254000" rtlCol="0" anchor="ctr"/>
            <a:lstStyle/>
            <a:p>
              <a:pPr>
                <a:lnSpc>
                  <a:spcPts val="2240"/>
                </a:lnSpc>
              </a:pPr>
              <a:r>
                <a:rPr lang="en-US" sz="1600">
                  <a:solidFill>
                    <a:srgbClr val="000000"/>
                  </a:solidFill>
                  <a:latin typeface="Muli Regular Bold"/>
                </a:rPr>
                <a:t>Mẹo: </a:t>
              </a:r>
              <a:r>
                <a:rPr lang="en-US" sz="1600">
                  <a:solidFill>
                    <a:srgbClr val="000000"/>
                  </a:solidFill>
                  <a:latin typeface="Muli Regular"/>
                </a:rPr>
                <a:t>Cộng tác khiến cho quá trình làm việc nhóm dễ dàng hơn! Nhấp "Chia sẻ" và mời các thành viên chung nhóm của bạn cùng điền vào đây. Sử dụng trang bảng trắng này để ghi lại các thông báo, ý tưởng, động não và các ý tưởng thú vị khác của nhóm!</a:t>
              </a:r>
            </a:p>
          </p:txBody>
        </p:sp>
      </p:grpSp>
      <p:sp>
        <p:nvSpPr>
          <p:cNvPr id="57" name="TextBox 57"/>
          <p:cNvSpPr txBox="1"/>
          <p:nvPr/>
        </p:nvSpPr>
        <p:spPr>
          <a:xfrm>
            <a:off x="12027973" y="9288706"/>
            <a:ext cx="5231327" cy="271144"/>
          </a:xfrm>
          <a:prstGeom prst="rect">
            <a:avLst/>
          </a:prstGeom>
        </p:spPr>
        <p:txBody>
          <a:bodyPr lIns="0" tIns="0" rIns="0" bIns="0" rtlCol="0" anchor="t">
            <a:spAutoFit/>
          </a:bodyPr>
          <a:lstStyle/>
          <a:p>
            <a:pPr algn="r">
              <a:lnSpc>
                <a:spcPts val="2380"/>
              </a:lnSpc>
              <a:spcBef>
                <a:spcPct val="0"/>
              </a:spcBef>
            </a:pPr>
            <a:r>
              <a:rPr lang="en-US" sz="1700" u="sng">
                <a:solidFill>
                  <a:srgbClr val="000000"/>
                </a:solidFill>
                <a:latin typeface="Muli Regular Bold"/>
                <a:hlinkClick r:id="rId2" action="ppaction://hlinksldjump"/>
              </a:rPr>
              <a:t>Quay lại Trang Chương trình</a:t>
            </a:r>
          </a:p>
        </p:txBody>
      </p:sp>
      <p:grpSp>
        <p:nvGrpSpPr>
          <p:cNvPr id="58" name="Group 58"/>
          <p:cNvGrpSpPr/>
          <p:nvPr/>
        </p:nvGrpSpPr>
        <p:grpSpPr>
          <a:xfrm>
            <a:off x="1028700" y="1028700"/>
            <a:ext cx="4212844" cy="586200"/>
            <a:chOff x="0" y="0"/>
            <a:chExt cx="5617125" cy="781600"/>
          </a:xfrm>
        </p:grpSpPr>
        <p:sp>
          <p:nvSpPr>
            <p:cNvPr id="59" name="TextBox 59"/>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Thêm Tên Công ty</a:t>
              </a:r>
            </a:p>
          </p:txBody>
        </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905010" cy="781600"/>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19716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Trang</a:t>
            </a:r>
          </a:p>
          <a:p>
            <a:pPr>
              <a:lnSpc>
                <a:spcPts val="7800"/>
              </a:lnSpc>
              <a:spcBef>
                <a:spcPct val="0"/>
              </a:spcBef>
            </a:pPr>
            <a:r>
              <a:rPr lang="en-US" sz="6000" spc="-60">
                <a:solidFill>
                  <a:srgbClr val="000000"/>
                </a:solidFill>
                <a:latin typeface="Muli Bold"/>
              </a:rPr>
              <a:t>Tài nguyên</a:t>
            </a:r>
          </a:p>
        </p:txBody>
      </p:sp>
      <p:sp>
        <p:nvSpPr>
          <p:cNvPr id="3" name="TextBox 3"/>
          <p:cNvSpPr txBox="1"/>
          <p:nvPr/>
        </p:nvSpPr>
        <p:spPr>
          <a:xfrm>
            <a:off x="1028700" y="7499350"/>
            <a:ext cx="5243646" cy="1758950"/>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Muli Regular"/>
              </a:rPr>
              <a:t>Sử dụng các tài nguyên thiết kế này trong Bản thuyết trình Canva của bạn. Thiết kế</a:t>
            </a:r>
          </a:p>
          <a:p>
            <a:pPr>
              <a:lnSpc>
                <a:spcPts val="2800"/>
              </a:lnSpc>
              <a:spcBef>
                <a:spcPct val="0"/>
              </a:spcBef>
            </a:pPr>
            <a:r>
              <a:rPr lang="en-US" sz="2000">
                <a:solidFill>
                  <a:srgbClr val="000000"/>
                </a:solidFill>
                <a:latin typeface="Muli Regular"/>
              </a:rPr>
              <a:t>vui vẻ!</a:t>
            </a:r>
          </a:p>
          <a:p>
            <a:pPr>
              <a:lnSpc>
                <a:spcPts val="2800"/>
              </a:lnSpc>
              <a:spcBef>
                <a:spcPct val="0"/>
              </a:spcBef>
            </a:pPr>
            <a:endParaRPr lang="en-US" sz="2000">
              <a:solidFill>
                <a:srgbClr val="000000"/>
              </a:solidFill>
              <a:latin typeface="Muli Regular"/>
            </a:endParaRPr>
          </a:p>
          <a:p>
            <a:pPr>
              <a:lnSpc>
                <a:spcPts val="2800"/>
              </a:lnSpc>
              <a:spcBef>
                <a:spcPct val="0"/>
              </a:spcBef>
            </a:pPr>
            <a:r>
              <a:rPr lang="en-US" sz="2000">
                <a:solidFill>
                  <a:srgbClr val="000000"/>
                </a:solidFill>
                <a:latin typeface="Muli Regular"/>
              </a:rPr>
              <a:t>Hãy xóa trang này trước khi trình bày.</a:t>
            </a:r>
          </a:p>
        </p:txBody>
      </p:sp>
      <p:grpSp>
        <p:nvGrpSpPr>
          <p:cNvPr id="4" name="Group 4"/>
          <p:cNvGrpSpPr/>
          <p:nvPr/>
        </p:nvGrpSpPr>
        <p:grpSpPr>
          <a:xfrm>
            <a:off x="8533352" y="1293637"/>
            <a:ext cx="2938444" cy="1107045"/>
            <a:chOff x="0" y="0"/>
            <a:chExt cx="5080062" cy="1913890"/>
          </a:xfrm>
        </p:grpSpPr>
        <p:sp>
          <p:nvSpPr>
            <p:cNvPr id="5" name="Freeform 5"/>
            <p:cNvSpPr/>
            <p:nvPr/>
          </p:nvSpPr>
          <p:spPr>
            <a:xfrm>
              <a:off x="0" y="0"/>
              <a:ext cx="5080062" cy="1913890"/>
            </a:xfrm>
            <a:custGeom>
              <a:avLst/>
              <a:gdLst/>
              <a:ahLst/>
              <a:cxnLst/>
              <a:rect l="l" t="t" r="r" b="b"/>
              <a:pathLst>
                <a:path w="5080062" h="1913890">
                  <a:moveTo>
                    <a:pt x="5080062" y="956945"/>
                  </a:moveTo>
                  <a:lnTo>
                    <a:pt x="5080062" y="956945"/>
                  </a:lnTo>
                  <a:cubicBezTo>
                    <a:pt x="5080062" y="1485392"/>
                    <a:pt x="4651691" y="1913890"/>
                    <a:pt x="4123117" y="1913890"/>
                  </a:cubicBezTo>
                  <a:lnTo>
                    <a:pt x="956945" y="1913890"/>
                  </a:lnTo>
                  <a:cubicBezTo>
                    <a:pt x="428371" y="1913890"/>
                    <a:pt x="0" y="1485392"/>
                    <a:pt x="0" y="956945"/>
                  </a:cubicBezTo>
                  <a:lnTo>
                    <a:pt x="0" y="956945"/>
                  </a:lnTo>
                  <a:cubicBezTo>
                    <a:pt x="0" y="428371"/>
                    <a:pt x="428371" y="0"/>
                    <a:pt x="956945" y="0"/>
                  </a:cubicBezTo>
                  <a:lnTo>
                    <a:pt x="4123117" y="0"/>
                  </a:lnTo>
                  <a:cubicBezTo>
                    <a:pt x="4651564" y="0"/>
                    <a:pt x="5080062" y="428371"/>
                    <a:pt x="5080062" y="956945"/>
                  </a:cubicBezTo>
                  <a:close/>
                </a:path>
              </a:pathLst>
            </a:custGeom>
            <a:solidFill>
              <a:srgbClr val="004651"/>
            </a:solidFill>
          </p:spPr>
        </p:sp>
      </p:grpSp>
      <p:grpSp>
        <p:nvGrpSpPr>
          <p:cNvPr id="6" name="Group 6"/>
          <p:cNvGrpSpPr/>
          <p:nvPr/>
        </p:nvGrpSpPr>
        <p:grpSpPr>
          <a:xfrm>
            <a:off x="8651077" y="4729200"/>
            <a:ext cx="1867688" cy="1867688"/>
            <a:chOff x="0" y="0"/>
            <a:chExt cx="3849497" cy="3849497"/>
          </a:xfrm>
        </p:grpSpPr>
        <p:sp>
          <p:nvSpPr>
            <p:cNvPr id="7" name="Freeform 7"/>
            <p:cNvSpPr/>
            <p:nvPr/>
          </p:nvSpPr>
          <p:spPr>
            <a:xfrm>
              <a:off x="0" y="0"/>
              <a:ext cx="3849497" cy="3849497"/>
            </a:xfrm>
            <a:custGeom>
              <a:avLst/>
              <a:gdLst/>
              <a:ahLst/>
              <a:cxnLst/>
              <a:rect l="l" t="t" r="r" b="b"/>
              <a:pathLst>
                <a:path w="3849497" h="3849497">
                  <a:moveTo>
                    <a:pt x="3849497" y="0"/>
                  </a:moveTo>
                  <a:lnTo>
                    <a:pt x="3849497" y="3849497"/>
                  </a:lnTo>
                  <a:lnTo>
                    <a:pt x="0" y="3849497"/>
                  </a:lnTo>
                  <a:lnTo>
                    <a:pt x="0" y="785368"/>
                  </a:lnTo>
                  <a:cubicBezTo>
                    <a:pt x="420370" y="716026"/>
                    <a:pt x="759206" y="405130"/>
                    <a:pt x="869315" y="0"/>
                  </a:cubicBezTo>
                  <a:lnTo>
                    <a:pt x="3849497" y="0"/>
                  </a:lnTo>
                  <a:close/>
                </a:path>
              </a:pathLst>
            </a:custGeom>
            <a:solidFill>
              <a:srgbClr val="A4E473"/>
            </a:solidFill>
          </p:spPr>
        </p:sp>
      </p:grpSp>
      <p:grpSp>
        <p:nvGrpSpPr>
          <p:cNvPr id="8" name="Group 8"/>
          <p:cNvGrpSpPr/>
          <p:nvPr/>
        </p:nvGrpSpPr>
        <p:grpSpPr>
          <a:xfrm>
            <a:off x="10932011" y="4729200"/>
            <a:ext cx="1867688" cy="1867688"/>
            <a:chOff x="0" y="0"/>
            <a:chExt cx="4111117" cy="4111117"/>
          </a:xfrm>
        </p:grpSpPr>
        <p:sp>
          <p:nvSpPr>
            <p:cNvPr id="9" name="Freeform 9"/>
            <p:cNvSpPr/>
            <p:nvPr/>
          </p:nvSpPr>
          <p:spPr>
            <a:xfrm>
              <a:off x="0" y="0"/>
              <a:ext cx="4111117" cy="4111117"/>
            </a:xfrm>
            <a:custGeom>
              <a:avLst/>
              <a:gdLst/>
              <a:ahLst/>
              <a:cxnLst/>
              <a:rect l="l" t="t" r="r" b="b"/>
              <a:pathLst>
                <a:path w="4111117" h="4111117">
                  <a:moveTo>
                    <a:pt x="4111117" y="4111117"/>
                  </a:moveTo>
                  <a:lnTo>
                    <a:pt x="1124331" y="4111117"/>
                  </a:lnTo>
                  <a:cubicBezTo>
                    <a:pt x="503428" y="4111117"/>
                    <a:pt x="0" y="3607689"/>
                    <a:pt x="0" y="2986786"/>
                  </a:cubicBezTo>
                  <a:lnTo>
                    <a:pt x="0" y="0"/>
                  </a:lnTo>
                  <a:lnTo>
                    <a:pt x="2986786" y="0"/>
                  </a:lnTo>
                  <a:cubicBezTo>
                    <a:pt x="3607816" y="0"/>
                    <a:pt x="4111117" y="503428"/>
                    <a:pt x="4111117" y="1124331"/>
                  </a:cubicBezTo>
                  <a:lnTo>
                    <a:pt x="4111117" y="4111117"/>
                  </a:lnTo>
                  <a:close/>
                </a:path>
              </a:pathLst>
            </a:custGeom>
            <a:solidFill>
              <a:srgbClr val="A4E473"/>
            </a:solidFill>
          </p:spPr>
        </p:sp>
      </p:grpSp>
      <p:grpSp>
        <p:nvGrpSpPr>
          <p:cNvPr id="10" name="Group 10"/>
          <p:cNvGrpSpPr/>
          <p:nvPr/>
        </p:nvGrpSpPr>
        <p:grpSpPr>
          <a:xfrm>
            <a:off x="13095769" y="4729200"/>
            <a:ext cx="2156672" cy="1867688"/>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2" name="Group 12"/>
          <p:cNvGrpSpPr/>
          <p:nvPr/>
        </p:nvGrpSpPr>
        <p:grpSpPr>
          <a:xfrm>
            <a:off x="15305492" y="4729200"/>
            <a:ext cx="1867688" cy="1867688"/>
            <a:chOff x="0" y="0"/>
            <a:chExt cx="3723259" cy="3723259"/>
          </a:xfrm>
        </p:grpSpPr>
        <p:sp>
          <p:nvSpPr>
            <p:cNvPr id="13" name="Freeform 13"/>
            <p:cNvSpPr/>
            <p:nvPr/>
          </p:nvSpPr>
          <p:spPr>
            <a:xfrm>
              <a:off x="0" y="0"/>
              <a:ext cx="3723259" cy="3723259"/>
            </a:xfrm>
            <a:custGeom>
              <a:avLst/>
              <a:gdLst/>
              <a:ahLst/>
              <a:cxnLst/>
              <a:rect l="l" t="t" r="r" b="b"/>
              <a:pathLst>
                <a:path w="3723259" h="3723259">
                  <a:moveTo>
                    <a:pt x="3723259" y="0"/>
                  </a:moveTo>
                  <a:lnTo>
                    <a:pt x="3178048" y="1861566"/>
                  </a:lnTo>
                  <a:lnTo>
                    <a:pt x="3723259" y="3723132"/>
                  </a:lnTo>
                  <a:lnTo>
                    <a:pt x="1861693" y="3177921"/>
                  </a:lnTo>
                  <a:lnTo>
                    <a:pt x="0" y="3723259"/>
                  </a:lnTo>
                  <a:lnTo>
                    <a:pt x="545211" y="1861693"/>
                  </a:lnTo>
                  <a:lnTo>
                    <a:pt x="0" y="0"/>
                  </a:lnTo>
                  <a:lnTo>
                    <a:pt x="1861566" y="545211"/>
                  </a:lnTo>
                  <a:lnTo>
                    <a:pt x="3723259" y="0"/>
                  </a:lnTo>
                  <a:close/>
                </a:path>
              </a:pathLst>
            </a:custGeom>
            <a:solidFill>
              <a:srgbClr val="A4E473"/>
            </a:solidFill>
          </p:spPr>
        </p:sp>
      </p:grpSp>
      <p:grpSp>
        <p:nvGrpSpPr>
          <p:cNvPr id="14" name="Group 14"/>
          <p:cNvGrpSpPr/>
          <p:nvPr/>
        </p:nvGrpSpPr>
        <p:grpSpPr>
          <a:xfrm>
            <a:off x="11865855" y="7390612"/>
            <a:ext cx="2156619" cy="1867688"/>
            <a:chOff x="0" y="0"/>
            <a:chExt cx="4811776" cy="4167124"/>
          </a:xfrm>
        </p:grpSpPr>
        <p:sp>
          <p:nvSpPr>
            <p:cNvPr id="15" name="Freeform 15"/>
            <p:cNvSpPr/>
            <p:nvPr/>
          </p:nvSpPr>
          <p:spPr>
            <a:xfrm>
              <a:off x="0" y="0"/>
              <a:ext cx="4811776" cy="4167124"/>
            </a:xfrm>
            <a:custGeom>
              <a:avLst/>
              <a:gdLst/>
              <a:ahLst/>
              <a:cxnLst/>
              <a:rect l="l" t="t" r="r" b="b"/>
              <a:pathLst>
                <a:path w="4811776" h="4167124">
                  <a:moveTo>
                    <a:pt x="4811776" y="2083562"/>
                  </a:moveTo>
                  <a:lnTo>
                    <a:pt x="3659759" y="2807462"/>
                  </a:lnTo>
                  <a:lnTo>
                    <a:pt x="3608832" y="4167124"/>
                  </a:lnTo>
                  <a:lnTo>
                    <a:pt x="2405888" y="3531362"/>
                  </a:lnTo>
                  <a:lnTo>
                    <a:pt x="1202944" y="4167124"/>
                  </a:lnTo>
                  <a:lnTo>
                    <a:pt x="1152017" y="2807462"/>
                  </a:lnTo>
                  <a:lnTo>
                    <a:pt x="0" y="2083562"/>
                  </a:lnTo>
                  <a:lnTo>
                    <a:pt x="1152017" y="1359662"/>
                  </a:lnTo>
                  <a:lnTo>
                    <a:pt x="1202944" y="0"/>
                  </a:lnTo>
                  <a:lnTo>
                    <a:pt x="2405888" y="635762"/>
                  </a:lnTo>
                  <a:lnTo>
                    <a:pt x="3608832" y="0"/>
                  </a:lnTo>
                  <a:lnTo>
                    <a:pt x="3659759" y="1359662"/>
                  </a:lnTo>
                  <a:lnTo>
                    <a:pt x="4811776" y="2083562"/>
                  </a:lnTo>
                  <a:close/>
                </a:path>
              </a:pathLst>
            </a:custGeom>
            <a:solidFill>
              <a:srgbClr val="A4E473"/>
            </a:solidFill>
          </p:spPr>
        </p:sp>
      </p:grpSp>
      <p:grpSp>
        <p:nvGrpSpPr>
          <p:cNvPr id="16" name="Group 16"/>
          <p:cNvGrpSpPr/>
          <p:nvPr/>
        </p:nvGrpSpPr>
        <p:grpSpPr>
          <a:xfrm>
            <a:off x="14759403" y="7450688"/>
            <a:ext cx="2481848" cy="1790374"/>
            <a:chOff x="0" y="0"/>
            <a:chExt cx="3217900" cy="2275840"/>
          </a:xfrm>
        </p:grpSpPr>
        <p:sp>
          <p:nvSpPr>
            <p:cNvPr id="17" name="Freeform 17"/>
            <p:cNvSpPr/>
            <p:nvPr/>
          </p:nvSpPr>
          <p:spPr>
            <a:xfrm>
              <a:off x="0" y="0"/>
              <a:ext cx="3217900" cy="2275840"/>
            </a:xfrm>
            <a:custGeom>
              <a:avLst/>
              <a:gdLst/>
              <a:ahLst/>
              <a:cxnLst/>
              <a:rect l="l" t="t" r="r" b="b"/>
              <a:pathLst>
                <a:path w="3217900" h="2275840">
                  <a:moveTo>
                    <a:pt x="3217900" y="1755140"/>
                  </a:moveTo>
                  <a:lnTo>
                    <a:pt x="2626080" y="1755140"/>
                  </a:lnTo>
                  <a:lnTo>
                    <a:pt x="2866110" y="2275840"/>
                  </a:lnTo>
                  <a:lnTo>
                    <a:pt x="2015210" y="1755140"/>
                  </a:lnTo>
                  <a:lnTo>
                    <a:pt x="0" y="1755140"/>
                  </a:lnTo>
                  <a:lnTo>
                    <a:pt x="0" y="0"/>
                  </a:lnTo>
                  <a:lnTo>
                    <a:pt x="3217900" y="0"/>
                  </a:lnTo>
                  <a:lnTo>
                    <a:pt x="3217900" y="1755140"/>
                  </a:lnTo>
                  <a:close/>
                </a:path>
              </a:pathLst>
            </a:custGeom>
            <a:solidFill>
              <a:srgbClr val="A4E473"/>
            </a:solidFill>
          </p:spPr>
        </p:sp>
      </p:grpSp>
      <p:grpSp>
        <p:nvGrpSpPr>
          <p:cNvPr id="18" name="Group 18"/>
          <p:cNvGrpSpPr/>
          <p:nvPr/>
        </p:nvGrpSpPr>
        <p:grpSpPr>
          <a:xfrm>
            <a:off x="15305492" y="1195735"/>
            <a:ext cx="1796360" cy="953726"/>
            <a:chOff x="0" y="0"/>
            <a:chExt cx="4949190" cy="2627630"/>
          </a:xfrm>
        </p:grpSpPr>
        <p:sp>
          <p:nvSpPr>
            <p:cNvPr id="19" name="Freeform 19"/>
            <p:cNvSpPr/>
            <p:nvPr/>
          </p:nvSpPr>
          <p:spPr>
            <a:xfrm>
              <a:off x="0" y="-21590"/>
              <a:ext cx="4960620" cy="2669540"/>
            </a:xfrm>
            <a:custGeom>
              <a:avLst/>
              <a:gdLst/>
              <a:ahLst/>
              <a:cxnLst/>
              <a:rect l="l" t="t" r="r" b="b"/>
              <a:pathLst>
                <a:path w="4960620" h="2669540">
                  <a:moveTo>
                    <a:pt x="4918710" y="1397000"/>
                  </a:moveTo>
                  <a:lnTo>
                    <a:pt x="3224530" y="2632710"/>
                  </a:lnTo>
                  <a:cubicBezTo>
                    <a:pt x="3173730" y="2669540"/>
                    <a:pt x="3101340" y="2633980"/>
                    <a:pt x="3101340" y="2570480"/>
                  </a:cubicBezTo>
                  <a:lnTo>
                    <a:pt x="3101340" y="2249170"/>
                  </a:lnTo>
                  <a:lnTo>
                    <a:pt x="77470" y="2249170"/>
                  </a:lnTo>
                  <a:cubicBezTo>
                    <a:pt x="34290" y="2249170"/>
                    <a:pt x="0" y="2214880"/>
                    <a:pt x="0" y="2171700"/>
                  </a:cubicBezTo>
                  <a:lnTo>
                    <a:pt x="0" y="497840"/>
                  </a:lnTo>
                  <a:cubicBezTo>
                    <a:pt x="0" y="454660"/>
                    <a:pt x="34290" y="420370"/>
                    <a:pt x="77470" y="420370"/>
                  </a:cubicBezTo>
                  <a:lnTo>
                    <a:pt x="3101340" y="420370"/>
                  </a:lnTo>
                  <a:lnTo>
                    <a:pt x="3101340" y="99060"/>
                  </a:lnTo>
                  <a:cubicBezTo>
                    <a:pt x="3101340" y="35560"/>
                    <a:pt x="3172460" y="0"/>
                    <a:pt x="3224530" y="36830"/>
                  </a:cubicBezTo>
                  <a:lnTo>
                    <a:pt x="4918710" y="1272540"/>
                  </a:lnTo>
                  <a:cubicBezTo>
                    <a:pt x="4960620" y="1303020"/>
                    <a:pt x="4960620" y="1366520"/>
                    <a:pt x="4918710" y="1397000"/>
                  </a:cubicBezTo>
                  <a:close/>
                </a:path>
              </a:pathLst>
            </a:custGeom>
            <a:solidFill>
              <a:srgbClr val="004651"/>
            </a:solidFill>
          </p:spPr>
        </p:sp>
      </p:grpSp>
      <p:grpSp>
        <p:nvGrpSpPr>
          <p:cNvPr id="20" name="Group 20"/>
          <p:cNvGrpSpPr/>
          <p:nvPr/>
        </p:nvGrpSpPr>
        <p:grpSpPr>
          <a:xfrm>
            <a:off x="8533352" y="7143437"/>
            <a:ext cx="2512834" cy="2276076"/>
            <a:chOff x="0" y="0"/>
            <a:chExt cx="6165786" cy="4154170"/>
          </a:xfrm>
        </p:grpSpPr>
        <p:sp>
          <p:nvSpPr>
            <p:cNvPr id="21" name="Freeform 21"/>
            <p:cNvSpPr/>
            <p:nvPr/>
          </p:nvSpPr>
          <p:spPr>
            <a:xfrm>
              <a:off x="0" y="0"/>
              <a:ext cx="6165786" cy="4154170"/>
            </a:xfrm>
            <a:custGeom>
              <a:avLst/>
              <a:gdLst/>
              <a:ahLst/>
              <a:cxnLst/>
              <a:rect l="l" t="t" r="r" b="b"/>
              <a:pathLst>
                <a:path w="6165786" h="4154170">
                  <a:moveTo>
                    <a:pt x="6165786" y="1774190"/>
                  </a:moveTo>
                  <a:lnTo>
                    <a:pt x="6165786" y="1774190"/>
                  </a:lnTo>
                  <a:cubicBezTo>
                    <a:pt x="6165786" y="2654300"/>
                    <a:pt x="5525706" y="3384550"/>
                    <a:pt x="4686236" y="3524250"/>
                  </a:cubicBezTo>
                  <a:lnTo>
                    <a:pt x="4902136" y="4154170"/>
                  </a:lnTo>
                  <a:lnTo>
                    <a:pt x="4169346" y="3549650"/>
                  </a:lnTo>
                  <a:lnTo>
                    <a:pt x="2161701" y="3549650"/>
                  </a:lnTo>
                  <a:cubicBezTo>
                    <a:pt x="795020" y="3549650"/>
                    <a:pt x="0" y="2754630"/>
                    <a:pt x="0" y="1774190"/>
                  </a:cubicBezTo>
                  <a:lnTo>
                    <a:pt x="0" y="1774190"/>
                  </a:lnTo>
                  <a:cubicBezTo>
                    <a:pt x="0" y="795020"/>
                    <a:pt x="795020" y="0"/>
                    <a:pt x="2161701" y="0"/>
                  </a:cubicBezTo>
                  <a:lnTo>
                    <a:pt x="4391596" y="0"/>
                  </a:lnTo>
                  <a:cubicBezTo>
                    <a:pt x="5372036" y="0"/>
                    <a:pt x="6165786" y="795020"/>
                    <a:pt x="6165786" y="1774190"/>
                  </a:cubicBezTo>
                  <a:close/>
                </a:path>
              </a:pathLst>
            </a:custGeom>
            <a:solidFill>
              <a:srgbClr val="A4E473"/>
            </a:solidFill>
          </p:spPr>
        </p:sp>
      </p:grpSp>
      <p:grpSp>
        <p:nvGrpSpPr>
          <p:cNvPr id="22" name="Group 22"/>
          <p:cNvGrpSpPr/>
          <p:nvPr/>
        </p:nvGrpSpPr>
        <p:grpSpPr>
          <a:xfrm>
            <a:off x="11471796" y="3352786"/>
            <a:ext cx="2944738" cy="833489"/>
            <a:chOff x="0" y="0"/>
            <a:chExt cx="2909105" cy="1174519"/>
          </a:xfrm>
        </p:grpSpPr>
        <p:sp>
          <p:nvSpPr>
            <p:cNvPr id="23" name="Freeform 23"/>
            <p:cNvSpPr/>
            <p:nvPr/>
          </p:nvSpPr>
          <p:spPr>
            <a:xfrm>
              <a:off x="0" y="0"/>
              <a:ext cx="2909105" cy="1174519"/>
            </a:xfrm>
            <a:custGeom>
              <a:avLst/>
              <a:gdLst/>
              <a:ahLst/>
              <a:cxnLst/>
              <a:rect l="l" t="t" r="r" b="b"/>
              <a:pathLst>
                <a:path w="2909105" h="1174519">
                  <a:moveTo>
                    <a:pt x="2384595" y="1174519"/>
                  </a:moveTo>
                  <a:lnTo>
                    <a:pt x="2384595" y="793519"/>
                  </a:lnTo>
                  <a:lnTo>
                    <a:pt x="0" y="793519"/>
                  </a:lnTo>
                  <a:lnTo>
                    <a:pt x="0" y="382270"/>
                  </a:lnTo>
                  <a:lnTo>
                    <a:pt x="2384595" y="382270"/>
                  </a:lnTo>
                  <a:lnTo>
                    <a:pt x="2384595" y="0"/>
                  </a:lnTo>
                  <a:lnTo>
                    <a:pt x="2909105" y="587260"/>
                  </a:lnTo>
                  <a:lnTo>
                    <a:pt x="2384595" y="1174519"/>
                  </a:lnTo>
                  <a:close/>
                </a:path>
              </a:pathLst>
            </a:custGeom>
            <a:solidFill>
              <a:srgbClr val="000000">
                <a:alpha val="0"/>
              </a:srgbClr>
            </a:solidFill>
          </p:spPr>
        </p:sp>
      </p:grpSp>
      <p:grpSp>
        <p:nvGrpSpPr>
          <p:cNvPr id="24" name="Group 24"/>
          <p:cNvGrpSpPr/>
          <p:nvPr/>
        </p:nvGrpSpPr>
        <p:grpSpPr>
          <a:xfrm>
            <a:off x="11923626" y="1262121"/>
            <a:ext cx="2344286" cy="909782"/>
            <a:chOff x="0" y="0"/>
            <a:chExt cx="2984500" cy="1158240"/>
          </a:xfrm>
        </p:grpSpPr>
        <p:sp>
          <p:nvSpPr>
            <p:cNvPr id="25" name="Freeform 25"/>
            <p:cNvSpPr/>
            <p:nvPr/>
          </p:nvSpPr>
          <p:spPr>
            <a:xfrm>
              <a:off x="0" y="0"/>
              <a:ext cx="2984500" cy="1158240"/>
            </a:xfrm>
            <a:custGeom>
              <a:avLst/>
              <a:gdLst/>
              <a:ahLst/>
              <a:cxnLst/>
              <a:rect l="l" t="t" r="r" b="b"/>
              <a:pathLst>
                <a:path w="2984500" h="1158240">
                  <a:moveTo>
                    <a:pt x="2459990" y="1158240"/>
                  </a:moveTo>
                  <a:lnTo>
                    <a:pt x="2459990" y="777240"/>
                  </a:lnTo>
                  <a:lnTo>
                    <a:pt x="0" y="777240"/>
                  </a:lnTo>
                  <a:lnTo>
                    <a:pt x="0" y="382270"/>
                  </a:lnTo>
                  <a:lnTo>
                    <a:pt x="2459990" y="382270"/>
                  </a:lnTo>
                  <a:lnTo>
                    <a:pt x="2459990" y="0"/>
                  </a:lnTo>
                  <a:lnTo>
                    <a:pt x="2984500" y="579120"/>
                  </a:lnTo>
                  <a:lnTo>
                    <a:pt x="2459990" y="1158240"/>
                  </a:lnTo>
                  <a:close/>
                </a:path>
              </a:pathLst>
            </a:custGeom>
            <a:solidFill>
              <a:srgbClr val="004651"/>
            </a:solidFill>
          </p:spPr>
        </p:sp>
      </p:grpSp>
      <p:grpSp>
        <p:nvGrpSpPr>
          <p:cNvPr id="26" name="Group 26"/>
          <p:cNvGrpSpPr/>
          <p:nvPr/>
        </p:nvGrpSpPr>
        <p:grpSpPr>
          <a:xfrm>
            <a:off x="11923626" y="3100335"/>
            <a:ext cx="2344286" cy="836301"/>
            <a:chOff x="0" y="0"/>
            <a:chExt cx="2929890" cy="1045210"/>
          </a:xfrm>
        </p:grpSpPr>
        <p:sp>
          <p:nvSpPr>
            <p:cNvPr id="27" name="Freeform 27"/>
            <p:cNvSpPr/>
            <p:nvPr/>
          </p:nvSpPr>
          <p:spPr>
            <a:xfrm>
              <a:off x="0" y="-12700"/>
              <a:ext cx="2943860" cy="1070610"/>
            </a:xfrm>
            <a:custGeom>
              <a:avLst/>
              <a:gdLst/>
              <a:ahLst/>
              <a:cxnLst/>
              <a:rect l="l" t="t" r="r" b="b"/>
              <a:pathLst>
                <a:path w="2943860" h="1070610">
                  <a:moveTo>
                    <a:pt x="2889250" y="640080"/>
                  </a:moveTo>
                  <a:lnTo>
                    <a:pt x="2520950" y="1046480"/>
                  </a:lnTo>
                  <a:cubicBezTo>
                    <a:pt x="2499360" y="1070610"/>
                    <a:pt x="2458720" y="1055370"/>
                    <a:pt x="2458720" y="1022350"/>
                  </a:cubicBezTo>
                  <a:lnTo>
                    <a:pt x="2458720" y="732790"/>
                  </a:lnTo>
                  <a:lnTo>
                    <a:pt x="35560" y="732790"/>
                  </a:lnTo>
                  <a:cubicBezTo>
                    <a:pt x="16510" y="732790"/>
                    <a:pt x="0" y="716280"/>
                    <a:pt x="0" y="697230"/>
                  </a:cubicBezTo>
                  <a:lnTo>
                    <a:pt x="0" y="373380"/>
                  </a:lnTo>
                  <a:cubicBezTo>
                    <a:pt x="0" y="354330"/>
                    <a:pt x="16510" y="337820"/>
                    <a:pt x="35560" y="337820"/>
                  </a:cubicBezTo>
                  <a:lnTo>
                    <a:pt x="2459990" y="337820"/>
                  </a:lnTo>
                  <a:lnTo>
                    <a:pt x="2459990" y="48260"/>
                  </a:lnTo>
                  <a:cubicBezTo>
                    <a:pt x="2459990" y="15240"/>
                    <a:pt x="2500630" y="0"/>
                    <a:pt x="2522220" y="24130"/>
                  </a:cubicBezTo>
                  <a:lnTo>
                    <a:pt x="2890520" y="430530"/>
                  </a:lnTo>
                  <a:cubicBezTo>
                    <a:pt x="2943860" y="490220"/>
                    <a:pt x="2943860" y="580390"/>
                    <a:pt x="2889250" y="640080"/>
                  </a:cubicBezTo>
                  <a:close/>
                </a:path>
              </a:pathLst>
            </a:custGeom>
            <a:solidFill>
              <a:srgbClr val="00A181"/>
            </a:solidFill>
          </p:spPr>
        </p:sp>
      </p:grpSp>
      <p:grpSp>
        <p:nvGrpSpPr>
          <p:cNvPr id="28" name="Group 28"/>
          <p:cNvGrpSpPr/>
          <p:nvPr/>
        </p:nvGrpSpPr>
        <p:grpSpPr>
          <a:xfrm>
            <a:off x="15305492" y="3100335"/>
            <a:ext cx="1796360" cy="996661"/>
            <a:chOff x="0" y="0"/>
            <a:chExt cx="5003800" cy="2776220"/>
          </a:xfrm>
        </p:grpSpPr>
        <p:sp>
          <p:nvSpPr>
            <p:cNvPr id="29" name="Freeform 29"/>
            <p:cNvSpPr/>
            <p:nvPr/>
          </p:nvSpPr>
          <p:spPr>
            <a:xfrm>
              <a:off x="0" y="0"/>
              <a:ext cx="5003800" cy="2776220"/>
            </a:xfrm>
            <a:custGeom>
              <a:avLst/>
              <a:gdLst/>
              <a:ahLst/>
              <a:cxnLst/>
              <a:rect l="l" t="t" r="r" b="b"/>
              <a:pathLst>
                <a:path w="5003800" h="2776220">
                  <a:moveTo>
                    <a:pt x="3101340" y="2776220"/>
                  </a:moveTo>
                  <a:lnTo>
                    <a:pt x="3101340" y="2302510"/>
                  </a:lnTo>
                  <a:lnTo>
                    <a:pt x="0" y="2302510"/>
                  </a:lnTo>
                  <a:lnTo>
                    <a:pt x="0" y="473710"/>
                  </a:lnTo>
                  <a:lnTo>
                    <a:pt x="3101340" y="473710"/>
                  </a:lnTo>
                  <a:lnTo>
                    <a:pt x="3101340" y="0"/>
                  </a:lnTo>
                  <a:lnTo>
                    <a:pt x="5003800" y="1388110"/>
                  </a:lnTo>
                  <a:lnTo>
                    <a:pt x="3101340" y="2776220"/>
                  </a:lnTo>
                  <a:close/>
                </a:path>
              </a:pathLst>
            </a:custGeom>
            <a:solidFill>
              <a:srgbClr val="00A181"/>
            </a:solidFill>
          </p:spPr>
        </p:sp>
      </p:grpSp>
      <p:grpSp>
        <p:nvGrpSpPr>
          <p:cNvPr id="30" name="Group 30"/>
          <p:cNvGrpSpPr/>
          <p:nvPr/>
        </p:nvGrpSpPr>
        <p:grpSpPr>
          <a:xfrm>
            <a:off x="8651077" y="3100335"/>
            <a:ext cx="2568772" cy="1066694"/>
            <a:chOff x="0" y="0"/>
            <a:chExt cx="5245100" cy="2178050"/>
          </a:xfrm>
        </p:grpSpPr>
        <p:sp>
          <p:nvSpPr>
            <p:cNvPr id="31" name="Freeform 31"/>
            <p:cNvSpPr/>
            <p:nvPr/>
          </p:nvSpPr>
          <p:spPr>
            <a:xfrm>
              <a:off x="0" y="0"/>
              <a:ext cx="5245100" cy="2178050"/>
            </a:xfrm>
            <a:custGeom>
              <a:avLst/>
              <a:gdLst/>
              <a:ahLst/>
              <a:cxnLst/>
              <a:rect l="l" t="t" r="r" b="b"/>
              <a:pathLst>
                <a:path w="5245100" h="2178050">
                  <a:moveTo>
                    <a:pt x="5245100" y="0"/>
                  </a:moveTo>
                  <a:lnTo>
                    <a:pt x="5245100" y="2178050"/>
                  </a:lnTo>
                  <a:lnTo>
                    <a:pt x="1088390" y="2178050"/>
                  </a:lnTo>
                  <a:cubicBezTo>
                    <a:pt x="487680" y="2178050"/>
                    <a:pt x="0" y="1690370"/>
                    <a:pt x="0" y="1088390"/>
                  </a:cubicBezTo>
                  <a:lnTo>
                    <a:pt x="0" y="1088390"/>
                  </a:lnTo>
                  <a:cubicBezTo>
                    <a:pt x="0" y="487680"/>
                    <a:pt x="487680" y="0"/>
                    <a:pt x="1088390" y="0"/>
                  </a:cubicBezTo>
                  <a:lnTo>
                    <a:pt x="5245100" y="0"/>
                  </a:lnTo>
                  <a:close/>
                </a:path>
              </a:pathLst>
            </a:custGeom>
            <a:solidFill>
              <a:srgbClr val="00A181"/>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19716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Trang</a:t>
            </a:r>
          </a:p>
          <a:p>
            <a:pPr>
              <a:lnSpc>
                <a:spcPts val="7800"/>
              </a:lnSpc>
              <a:spcBef>
                <a:spcPct val="0"/>
              </a:spcBef>
            </a:pPr>
            <a:r>
              <a:rPr lang="en-US" sz="6000" spc="-60">
                <a:solidFill>
                  <a:srgbClr val="000000"/>
                </a:solidFill>
                <a:latin typeface="Muli Bold"/>
              </a:rPr>
              <a:t>Tài nguyên</a:t>
            </a:r>
          </a:p>
        </p:txBody>
      </p:sp>
      <p:sp>
        <p:nvSpPr>
          <p:cNvPr id="3" name="TextBox 3"/>
          <p:cNvSpPr txBox="1"/>
          <p:nvPr/>
        </p:nvSpPr>
        <p:spPr>
          <a:xfrm>
            <a:off x="1028700" y="7499350"/>
            <a:ext cx="5243646" cy="1758950"/>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Muli Regular"/>
              </a:rPr>
              <a:t>Sử dụng các tài nguyên thiết kế này trong Bản thuyết trình Canva của bạn. Thiết kế</a:t>
            </a:r>
          </a:p>
          <a:p>
            <a:pPr>
              <a:lnSpc>
                <a:spcPts val="2800"/>
              </a:lnSpc>
              <a:spcBef>
                <a:spcPct val="0"/>
              </a:spcBef>
            </a:pPr>
            <a:r>
              <a:rPr lang="en-US" sz="2000">
                <a:solidFill>
                  <a:srgbClr val="000000"/>
                </a:solidFill>
                <a:latin typeface="Muli Regular"/>
              </a:rPr>
              <a:t>vui vẻ!</a:t>
            </a:r>
          </a:p>
          <a:p>
            <a:pPr>
              <a:lnSpc>
                <a:spcPts val="2800"/>
              </a:lnSpc>
              <a:spcBef>
                <a:spcPct val="0"/>
              </a:spcBef>
            </a:pPr>
            <a:endParaRPr lang="en-US" sz="2000">
              <a:solidFill>
                <a:srgbClr val="000000"/>
              </a:solidFill>
              <a:latin typeface="Muli Regular"/>
            </a:endParaRPr>
          </a:p>
          <a:p>
            <a:pPr>
              <a:lnSpc>
                <a:spcPts val="2800"/>
              </a:lnSpc>
              <a:spcBef>
                <a:spcPct val="0"/>
              </a:spcBef>
            </a:pPr>
            <a:r>
              <a:rPr lang="en-US" sz="2000">
                <a:solidFill>
                  <a:srgbClr val="000000"/>
                </a:solidFill>
                <a:latin typeface="Muli Regular"/>
              </a:rPr>
              <a:t>Hãy xóa trang này trước khi trình bày.</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15886918" y="3138749"/>
            <a:ext cx="756475" cy="80788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023524" y="1551440"/>
            <a:ext cx="483262" cy="80788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5861213" y="4879206"/>
            <a:ext cx="807886" cy="61105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6009570" y="6429826"/>
            <a:ext cx="511171" cy="807886"/>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5879574" y="7925824"/>
            <a:ext cx="771164" cy="807886"/>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865852" y="3237164"/>
            <a:ext cx="807886" cy="611055"/>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8865852" y="1627088"/>
            <a:ext cx="807886" cy="656591"/>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a:off x="8865852" y="4780791"/>
            <a:ext cx="807886" cy="80788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rcRect/>
          <a:stretch>
            <a:fillRect/>
          </a:stretch>
        </p:blipFill>
        <p:spPr>
          <a:xfrm>
            <a:off x="8865852" y="6528241"/>
            <a:ext cx="774379" cy="611055"/>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a:fillRect/>
          </a:stretch>
        </p:blipFill>
        <p:spPr>
          <a:xfrm>
            <a:off x="8865852" y="7925824"/>
            <a:ext cx="810834" cy="807886"/>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rcRect/>
          <a:stretch>
            <a:fillRect/>
          </a:stretch>
        </p:blipFill>
        <p:spPr>
          <a:xfrm>
            <a:off x="10616904" y="3237164"/>
            <a:ext cx="807886" cy="611055"/>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 xmlns:asvg="http://schemas.microsoft.com/office/drawing/2016/SVG/main" r:embed="rId25"/>
              </a:ext>
            </a:extLst>
          </a:blip>
          <a:srcRect/>
          <a:stretch>
            <a:fillRect/>
          </a:stretch>
        </p:blipFill>
        <p:spPr>
          <a:xfrm>
            <a:off x="10616904" y="1551440"/>
            <a:ext cx="807886" cy="807886"/>
          </a:xfrm>
          <a:prstGeom prst="rect">
            <a:avLst/>
          </a:prstGeom>
        </p:spPr>
      </p:pic>
      <p:pic>
        <p:nvPicPr>
          <p:cNvPr id="16" name="Picture 1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 xmlns:asvg="http://schemas.microsoft.com/office/drawing/2016/SVG/main" r:embed="rId27"/>
              </a:ext>
            </a:extLst>
          </a:blip>
          <a:srcRect/>
          <a:stretch>
            <a:fillRect/>
          </a:stretch>
        </p:blipFill>
        <p:spPr>
          <a:xfrm>
            <a:off x="10616904" y="4780791"/>
            <a:ext cx="807886" cy="807886"/>
          </a:xfrm>
          <a:prstGeom prst="rect">
            <a:avLst/>
          </a:prstGeom>
        </p:spPr>
      </p:pic>
      <p:pic>
        <p:nvPicPr>
          <p:cNvPr id="17" name="Picture 1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 xmlns:asvg="http://schemas.microsoft.com/office/drawing/2016/SVG/main" r:embed="rId29"/>
              </a:ext>
            </a:extLst>
          </a:blip>
          <a:srcRect/>
          <a:stretch>
            <a:fillRect/>
          </a:stretch>
        </p:blipFill>
        <p:spPr>
          <a:xfrm>
            <a:off x="10620576" y="6429826"/>
            <a:ext cx="800541" cy="807886"/>
          </a:xfrm>
          <a:prstGeom prst="rect">
            <a:avLst/>
          </a:prstGeom>
        </p:spPr>
      </p:pic>
      <p:pic>
        <p:nvPicPr>
          <p:cNvPr id="18" name="Picture 18"/>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rcRect/>
          <a:stretch>
            <a:fillRect/>
          </a:stretch>
        </p:blipFill>
        <p:spPr>
          <a:xfrm>
            <a:off x="10486788" y="7925824"/>
            <a:ext cx="1068118" cy="807886"/>
          </a:xfrm>
          <a:prstGeom prst="rect">
            <a:avLst/>
          </a:prstGeom>
        </p:spPr>
      </p:pic>
      <p:pic>
        <p:nvPicPr>
          <p:cNvPr id="19" name="Picture 19"/>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 xmlns:asvg="http://schemas.microsoft.com/office/drawing/2016/SVG/main" r:embed="rId33"/>
              </a:ext>
            </a:extLst>
          </a:blip>
          <a:srcRect/>
          <a:stretch>
            <a:fillRect/>
          </a:stretch>
        </p:blipFill>
        <p:spPr>
          <a:xfrm>
            <a:off x="12365007" y="3182081"/>
            <a:ext cx="807886" cy="721222"/>
          </a:xfrm>
          <a:prstGeom prst="rect">
            <a:avLst/>
          </a:prstGeom>
        </p:spPr>
      </p:pic>
      <p:pic>
        <p:nvPicPr>
          <p:cNvPr id="20" name="Picture 20"/>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 xmlns:asvg="http://schemas.microsoft.com/office/drawing/2016/SVG/main" r:embed="rId35"/>
              </a:ext>
            </a:extLst>
          </a:blip>
          <a:srcRect/>
          <a:stretch>
            <a:fillRect/>
          </a:stretch>
        </p:blipFill>
        <p:spPr>
          <a:xfrm>
            <a:off x="12451671" y="1551440"/>
            <a:ext cx="634557" cy="807886"/>
          </a:xfrm>
          <a:prstGeom prst="rect">
            <a:avLst/>
          </a:prstGeom>
        </p:spPr>
      </p:pic>
      <p:pic>
        <p:nvPicPr>
          <p:cNvPr id="21" name="Picture 21"/>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 xmlns:asvg="http://schemas.microsoft.com/office/drawing/2016/SVG/main" r:embed="rId37"/>
              </a:ext>
            </a:extLst>
          </a:blip>
          <a:srcRect/>
          <a:stretch>
            <a:fillRect/>
          </a:stretch>
        </p:blipFill>
        <p:spPr>
          <a:xfrm>
            <a:off x="12505285" y="4780791"/>
            <a:ext cx="527329" cy="807886"/>
          </a:xfrm>
          <a:prstGeom prst="rect">
            <a:avLst/>
          </a:prstGeom>
        </p:spPr>
      </p:pic>
      <p:pic>
        <p:nvPicPr>
          <p:cNvPr id="22" name="Picture 22"/>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 xmlns:asvg="http://schemas.microsoft.com/office/drawing/2016/SVG/main" r:embed="rId39"/>
              </a:ext>
            </a:extLst>
          </a:blip>
          <a:srcRect/>
          <a:stretch>
            <a:fillRect/>
          </a:stretch>
        </p:blipFill>
        <p:spPr>
          <a:xfrm>
            <a:off x="12387775" y="6429826"/>
            <a:ext cx="762350" cy="807886"/>
          </a:xfrm>
          <a:prstGeom prst="rect">
            <a:avLst/>
          </a:prstGeom>
        </p:spPr>
      </p:pic>
      <p:pic>
        <p:nvPicPr>
          <p:cNvPr id="23" name="Picture 23"/>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 xmlns:asvg="http://schemas.microsoft.com/office/drawing/2016/SVG/main" r:embed="rId41"/>
              </a:ext>
            </a:extLst>
          </a:blip>
          <a:srcRect/>
          <a:stretch>
            <a:fillRect/>
          </a:stretch>
        </p:blipFill>
        <p:spPr>
          <a:xfrm>
            <a:off x="12462023" y="7923973"/>
            <a:ext cx="613854" cy="811586"/>
          </a:xfrm>
          <a:prstGeom prst="rect">
            <a:avLst/>
          </a:prstGeom>
        </p:spPr>
      </p:pic>
      <p:pic>
        <p:nvPicPr>
          <p:cNvPr id="24" name="Picture 24"/>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 xmlns:asvg="http://schemas.microsoft.com/office/drawing/2016/SVG/main" r:embed="rId43"/>
              </a:ext>
            </a:extLst>
          </a:blip>
          <a:srcRect/>
          <a:stretch>
            <a:fillRect/>
          </a:stretch>
        </p:blipFill>
        <p:spPr>
          <a:xfrm>
            <a:off x="14228417" y="3138749"/>
            <a:ext cx="577271" cy="807886"/>
          </a:xfrm>
          <a:prstGeom prst="rect">
            <a:avLst/>
          </a:prstGeom>
        </p:spPr>
      </p:pic>
      <p:pic>
        <p:nvPicPr>
          <p:cNvPr id="25" name="Picture 25"/>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 xmlns:asvg="http://schemas.microsoft.com/office/drawing/2016/SVG/main" r:embed="rId45"/>
              </a:ext>
            </a:extLst>
          </a:blip>
          <a:srcRect/>
          <a:stretch>
            <a:fillRect/>
          </a:stretch>
        </p:blipFill>
        <p:spPr>
          <a:xfrm>
            <a:off x="14113110" y="1582287"/>
            <a:ext cx="807886" cy="746193"/>
          </a:xfrm>
          <a:prstGeom prst="rect">
            <a:avLst/>
          </a:prstGeom>
        </p:spPr>
      </p:pic>
      <p:pic>
        <p:nvPicPr>
          <p:cNvPr id="26" name="Picture 26"/>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 xmlns:asvg="http://schemas.microsoft.com/office/drawing/2016/SVG/main" r:embed="rId47"/>
              </a:ext>
            </a:extLst>
          </a:blip>
          <a:srcRect/>
          <a:stretch>
            <a:fillRect/>
          </a:stretch>
        </p:blipFill>
        <p:spPr>
          <a:xfrm>
            <a:off x="14210056" y="4780791"/>
            <a:ext cx="613993" cy="807886"/>
          </a:xfrm>
          <a:prstGeom prst="rect">
            <a:avLst/>
          </a:prstGeom>
        </p:spPr>
      </p:pic>
      <p:pic>
        <p:nvPicPr>
          <p:cNvPr id="27" name="Picture 27"/>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 xmlns:asvg="http://schemas.microsoft.com/office/drawing/2016/SVG/main" r:embed="rId49"/>
              </a:ext>
            </a:extLst>
          </a:blip>
          <a:srcRect/>
          <a:stretch>
            <a:fillRect/>
          </a:stretch>
        </p:blipFill>
        <p:spPr>
          <a:xfrm>
            <a:off x="14113110" y="6429826"/>
            <a:ext cx="807886" cy="807886"/>
          </a:xfrm>
          <a:prstGeom prst="rect">
            <a:avLst/>
          </a:prstGeom>
        </p:spPr>
      </p:pic>
      <p:pic>
        <p:nvPicPr>
          <p:cNvPr id="28" name="Picture 28"/>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 xmlns:asvg="http://schemas.microsoft.com/office/drawing/2016/SVG/main" r:embed="rId51"/>
              </a:ext>
            </a:extLst>
          </a:blip>
          <a:srcRect/>
          <a:stretch>
            <a:fillRect/>
          </a:stretch>
        </p:blipFill>
        <p:spPr>
          <a:xfrm>
            <a:off x="14113110" y="7950060"/>
            <a:ext cx="807886" cy="75941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19716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Trang</a:t>
            </a:r>
          </a:p>
          <a:p>
            <a:pPr>
              <a:lnSpc>
                <a:spcPts val="7800"/>
              </a:lnSpc>
              <a:spcBef>
                <a:spcPct val="0"/>
              </a:spcBef>
            </a:pPr>
            <a:r>
              <a:rPr lang="en-US" sz="6000" spc="-60">
                <a:solidFill>
                  <a:srgbClr val="000000"/>
                </a:solidFill>
                <a:latin typeface="Muli Bold"/>
              </a:rPr>
              <a:t>Tài nguyên</a:t>
            </a:r>
          </a:p>
        </p:txBody>
      </p:sp>
      <p:sp>
        <p:nvSpPr>
          <p:cNvPr id="3" name="TextBox 3"/>
          <p:cNvSpPr txBox="1"/>
          <p:nvPr/>
        </p:nvSpPr>
        <p:spPr>
          <a:xfrm>
            <a:off x="1028700" y="7499350"/>
            <a:ext cx="5243646" cy="1758950"/>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000000"/>
                </a:solidFill>
                <a:latin typeface="Muli Regular"/>
              </a:rPr>
              <a:t>Tìm điều kỳ diệu và thú vị khi trình bày với Bản Thuyết Trình Canva. Nhấn các phím sau khi ở chế độ Trình bày!</a:t>
            </a:r>
          </a:p>
          <a:p>
            <a:pPr marL="0" lvl="0" indent="0" algn="l">
              <a:lnSpc>
                <a:spcPts val="2800"/>
              </a:lnSpc>
              <a:spcBef>
                <a:spcPct val="0"/>
              </a:spcBef>
            </a:pPr>
            <a:endParaRPr lang="en-US" sz="2000" u="none">
              <a:solidFill>
                <a:srgbClr val="000000"/>
              </a:solidFill>
              <a:latin typeface="Muli Regular"/>
            </a:endParaRPr>
          </a:p>
          <a:p>
            <a:pPr marL="0" lvl="0" indent="0" algn="l">
              <a:lnSpc>
                <a:spcPts val="2800"/>
              </a:lnSpc>
              <a:spcBef>
                <a:spcPct val="0"/>
              </a:spcBef>
            </a:pPr>
            <a:r>
              <a:rPr lang="en-US" sz="2000" u="none">
                <a:solidFill>
                  <a:srgbClr val="000000"/>
                </a:solidFill>
                <a:latin typeface="Muli Regular"/>
              </a:rPr>
              <a:t>Hãy xóa trang này trước khi trình bày.</a:t>
            </a:r>
          </a:p>
        </p:txBody>
      </p:sp>
      <p:sp>
        <p:nvSpPr>
          <p:cNvPr id="4" name="TextBox 4"/>
          <p:cNvSpPr txBox="1"/>
          <p:nvPr/>
        </p:nvSpPr>
        <p:spPr>
          <a:xfrm>
            <a:off x="12996387" y="169019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C để tạo hoa giấy</a:t>
            </a:r>
          </a:p>
        </p:txBody>
      </p:sp>
      <p:sp>
        <p:nvSpPr>
          <p:cNvPr id="5" name="TextBox 5"/>
          <p:cNvSpPr txBox="1"/>
          <p:nvPr/>
        </p:nvSpPr>
        <p:spPr>
          <a:xfrm>
            <a:off x="7564561" y="3619111"/>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D để tạo tiếng trống</a:t>
            </a:r>
          </a:p>
        </p:txBody>
      </p:sp>
      <p:sp>
        <p:nvSpPr>
          <p:cNvPr id="6" name="TextBox 6"/>
          <p:cNvSpPr txBox="1"/>
          <p:nvPr/>
        </p:nvSpPr>
        <p:spPr>
          <a:xfrm>
            <a:off x="7564561" y="573550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O để tạo bong bóng</a:t>
            </a:r>
          </a:p>
        </p:txBody>
      </p:sp>
      <p:sp>
        <p:nvSpPr>
          <p:cNvPr id="7" name="TextBox 7"/>
          <p:cNvSpPr txBox="1"/>
          <p:nvPr/>
        </p:nvSpPr>
        <p:spPr>
          <a:xfrm>
            <a:off x="12996387" y="7635875"/>
            <a:ext cx="3468868" cy="976630"/>
          </a:xfrm>
          <a:prstGeom prst="rect">
            <a:avLst/>
          </a:prstGeom>
        </p:spPr>
        <p:txBody>
          <a:bodyPr lIns="0" tIns="0" rIns="0" bIns="0" rtlCol="0" anchor="t">
            <a:spAutoFit/>
          </a:bodyPr>
          <a:lstStyle/>
          <a:p>
            <a:pPr>
              <a:lnSpc>
                <a:spcPts val="3919"/>
              </a:lnSpc>
            </a:pPr>
            <a:r>
              <a:rPr lang="en-US" sz="2799">
                <a:solidFill>
                  <a:srgbClr val="000000"/>
                </a:solidFill>
                <a:latin typeface="Muli Regular"/>
              </a:rPr>
              <a:t>Bất kỳ số nào từ</a:t>
            </a:r>
          </a:p>
          <a:p>
            <a:pPr>
              <a:lnSpc>
                <a:spcPts val="3919"/>
              </a:lnSpc>
            </a:pPr>
            <a:r>
              <a:rPr lang="en-US" sz="2799">
                <a:solidFill>
                  <a:srgbClr val="000000"/>
                </a:solidFill>
                <a:latin typeface="Muli Regular"/>
              </a:rPr>
              <a:t>0-9 để hẹn giờ</a:t>
            </a:r>
          </a:p>
        </p:txBody>
      </p:sp>
      <p:sp>
        <p:nvSpPr>
          <p:cNvPr id="8" name="TextBox 8"/>
          <p:cNvSpPr txBox="1"/>
          <p:nvPr/>
        </p:nvSpPr>
        <p:spPr>
          <a:xfrm>
            <a:off x="7564561" y="169019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B để tạo hiệu ứng mờ</a:t>
            </a:r>
          </a:p>
        </p:txBody>
      </p:sp>
      <p:sp>
        <p:nvSpPr>
          <p:cNvPr id="9" name="TextBox 9"/>
          <p:cNvSpPr txBox="1"/>
          <p:nvPr/>
        </p:nvSpPr>
        <p:spPr>
          <a:xfrm>
            <a:off x="12996387" y="573550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Q để tắt tiếng</a:t>
            </a:r>
          </a:p>
        </p:txBody>
      </p:sp>
      <p:sp>
        <p:nvSpPr>
          <p:cNvPr id="10" name="TextBox 10"/>
          <p:cNvSpPr txBox="1"/>
          <p:nvPr/>
        </p:nvSpPr>
        <p:spPr>
          <a:xfrm>
            <a:off x="7564561" y="7654925"/>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U để hạ màn</a:t>
            </a:r>
          </a:p>
        </p:txBody>
      </p:sp>
      <p:sp>
        <p:nvSpPr>
          <p:cNvPr id="11" name="TextBox 11"/>
          <p:cNvSpPr txBox="1"/>
          <p:nvPr/>
        </p:nvSpPr>
        <p:spPr>
          <a:xfrm>
            <a:off x="12996387" y="3619111"/>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M để thả mic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102892" y="4157158"/>
            <a:ext cx="6477000" cy="705321"/>
          </a:xfrm>
          <a:prstGeom prst="rect">
            <a:avLst/>
          </a:prstGeom>
        </p:spPr>
        <p:txBody>
          <a:bodyPr wrap="square" lIns="0" tIns="0" rIns="0" bIns="0" rtlCol="0" anchor="t">
            <a:spAutoFit/>
          </a:bodyPr>
          <a:lstStyle/>
          <a:p>
            <a:pPr marL="0" lvl="0" indent="0" algn="l">
              <a:lnSpc>
                <a:spcPts val="5459"/>
              </a:lnSpc>
              <a:spcBef>
                <a:spcPct val="0"/>
              </a:spcBef>
            </a:pPr>
            <a:r>
              <a:rPr lang="en-US" sz="9600" spc="-168" dirty="0" err="1" smtClean="0">
                <a:solidFill>
                  <a:srgbClr val="F4F4F4"/>
                </a:solidFill>
                <a:latin typeface="Times New Roman" panose="02020603050405020304" pitchFamily="18" charset="0"/>
                <a:cs typeface="Times New Roman" panose="02020603050405020304" pitchFamily="18" charset="0"/>
              </a:rPr>
              <a:t>Nội</a:t>
            </a:r>
            <a:r>
              <a:rPr lang="en-US" sz="9600" spc="-168" dirty="0" smtClean="0">
                <a:solidFill>
                  <a:srgbClr val="F4F4F4"/>
                </a:solidFill>
                <a:latin typeface="Muli Bold"/>
              </a:rPr>
              <a:t> </a:t>
            </a:r>
            <a:r>
              <a:rPr lang="en-US" sz="9600" spc="-168" dirty="0" smtClean="0">
                <a:solidFill>
                  <a:srgbClr val="F4F4F4"/>
                </a:solidFill>
                <a:latin typeface="Times New Roman" panose="02020603050405020304" pitchFamily="18" charset="0"/>
                <a:cs typeface="Times New Roman" panose="02020603050405020304" pitchFamily="18" charset="0"/>
              </a:rPr>
              <a:t>dung</a:t>
            </a:r>
            <a:endParaRPr lang="en-US" sz="9600" spc="-168" dirty="0">
              <a:solidFill>
                <a:srgbClr val="F4F4F4"/>
              </a:solidFill>
              <a:latin typeface="Times New Roman" panose="02020603050405020304" pitchFamily="18" charset="0"/>
              <a:cs typeface="Times New Roman" panose="02020603050405020304" pitchFamily="18" charset="0"/>
            </a:endParaRPr>
          </a:p>
        </p:txBody>
      </p:sp>
      <p:grpSp>
        <p:nvGrpSpPr>
          <p:cNvPr id="8" name="Group 7"/>
          <p:cNvGrpSpPr/>
          <p:nvPr/>
        </p:nvGrpSpPr>
        <p:grpSpPr>
          <a:xfrm>
            <a:off x="19050000" y="6262061"/>
            <a:ext cx="5353419" cy="4726899"/>
            <a:chOff x="10896600" y="1928009"/>
            <a:chExt cx="7391400" cy="6526371"/>
          </a:xfrm>
        </p:grpSpPr>
        <p:sp>
          <p:nvSpPr>
            <p:cNvPr id="22" name="TextBox 21"/>
            <p:cNvSpPr txBox="1"/>
            <p:nvPr/>
          </p:nvSpPr>
          <p:spPr>
            <a:xfrm>
              <a:off x="10896600" y="1928009"/>
              <a:ext cx="3953035" cy="552427"/>
            </a:xfrm>
            <a:prstGeom prst="rect">
              <a:avLst/>
            </a:prstGeom>
            <a:noFill/>
          </p:spPr>
          <p:txBody>
            <a:bodyPr wrap="none" rtlCol="0">
              <a:spAutoFit/>
            </a:bodyPr>
            <a:lstStyle/>
            <a:p>
              <a:pPr marL="342900" indent="-342900">
                <a:buFont typeface="+mj-lt"/>
                <a:buAutoNum type="arabicPeriod"/>
              </a:pPr>
              <a:r>
                <a:rPr lang="en-US" sz="2000" dirty="0" err="1" smtClean="0"/>
                <a:t>Giới</a:t>
              </a:r>
              <a:r>
                <a:rPr lang="en-US" sz="2000" dirty="0" smtClean="0"/>
                <a:t> </a:t>
              </a:r>
              <a:r>
                <a:rPr lang="en-US" sz="2000" dirty="0" err="1" smtClean="0"/>
                <a:t>thiệu</a:t>
              </a:r>
              <a:r>
                <a:rPr lang="en-US" sz="2000" dirty="0" smtClean="0"/>
                <a:t> </a:t>
              </a:r>
              <a:r>
                <a:rPr lang="en-US" sz="2000" dirty="0" err="1" smtClean="0"/>
                <a:t>về</a:t>
              </a:r>
              <a:r>
                <a:rPr lang="en-US" sz="2000" dirty="0" smtClean="0"/>
                <a:t> </a:t>
              </a:r>
              <a:r>
                <a:rPr lang="en-US" sz="2000" dirty="0" err="1" smtClean="0"/>
                <a:t>xử</a:t>
              </a:r>
              <a:r>
                <a:rPr lang="en-US" sz="2000" dirty="0" smtClean="0"/>
                <a:t> </a:t>
              </a:r>
              <a:r>
                <a:rPr lang="en-US" sz="2000" dirty="0" err="1" smtClean="0"/>
                <a:t>lý</a:t>
              </a:r>
              <a:r>
                <a:rPr lang="en-US" sz="2000" dirty="0" smtClean="0"/>
                <a:t> </a:t>
              </a:r>
              <a:r>
                <a:rPr lang="en-US" sz="2000" dirty="0" err="1" smtClean="0"/>
                <a:t>ảnh</a:t>
              </a:r>
              <a:endParaRPr lang="en-US" sz="2000" dirty="0"/>
            </a:p>
          </p:txBody>
        </p:sp>
        <p:sp>
          <p:nvSpPr>
            <p:cNvPr id="23" name="TextBox 22"/>
            <p:cNvSpPr txBox="1"/>
            <p:nvPr/>
          </p:nvSpPr>
          <p:spPr>
            <a:xfrm>
              <a:off x="10911840" y="2862453"/>
              <a:ext cx="3152106" cy="552427"/>
            </a:xfrm>
            <a:prstGeom prst="rect">
              <a:avLst/>
            </a:prstGeom>
            <a:noFill/>
          </p:spPr>
          <p:txBody>
            <a:bodyPr wrap="none" rtlCol="0">
              <a:spAutoFit/>
            </a:bodyPr>
            <a:lstStyle/>
            <a:p>
              <a:r>
                <a:rPr lang="en-US" sz="2000" dirty="0" smtClean="0"/>
                <a:t>2. </a:t>
              </a:r>
              <a:r>
                <a:rPr lang="en-US" sz="2000" dirty="0" err="1" smtClean="0"/>
                <a:t>Phân</a:t>
              </a:r>
              <a:r>
                <a:rPr lang="en-US" sz="2000" dirty="0" smtClean="0"/>
                <a:t> </a:t>
              </a:r>
              <a:r>
                <a:rPr lang="en-US" sz="2000" dirty="0" err="1" smtClean="0"/>
                <a:t>ngưỡng</a:t>
              </a:r>
              <a:r>
                <a:rPr lang="en-US" sz="2000" dirty="0"/>
                <a:t> </a:t>
              </a:r>
              <a:r>
                <a:rPr lang="en-US" sz="2000" dirty="0" err="1" smtClean="0"/>
                <a:t>ảnh</a:t>
              </a:r>
              <a:endParaRPr lang="en-US" sz="2000" dirty="0"/>
            </a:p>
          </p:txBody>
        </p:sp>
        <p:sp>
          <p:nvSpPr>
            <p:cNvPr id="24" name="TextBox 23"/>
            <p:cNvSpPr txBox="1"/>
            <p:nvPr/>
          </p:nvSpPr>
          <p:spPr>
            <a:xfrm>
              <a:off x="10911840" y="3765979"/>
              <a:ext cx="2432801" cy="552427"/>
            </a:xfrm>
            <a:prstGeom prst="rect">
              <a:avLst/>
            </a:prstGeom>
            <a:noFill/>
          </p:spPr>
          <p:txBody>
            <a:bodyPr wrap="none" rtlCol="0">
              <a:spAutoFit/>
            </a:bodyPr>
            <a:lstStyle/>
            <a:p>
              <a:r>
                <a:rPr lang="en-US" sz="2000" dirty="0"/>
                <a:t>3</a:t>
              </a:r>
              <a:r>
                <a:rPr lang="en-US" sz="2000" dirty="0" smtClean="0"/>
                <a:t>. </a:t>
              </a:r>
              <a:r>
                <a:rPr lang="en-US" sz="2000" dirty="0" err="1" smtClean="0"/>
                <a:t>Ngưỡng</a:t>
              </a:r>
              <a:r>
                <a:rPr lang="en-US" sz="2000" dirty="0" smtClean="0"/>
                <a:t> </a:t>
              </a:r>
              <a:r>
                <a:rPr lang="en-US" sz="2000" dirty="0" err="1" smtClean="0"/>
                <a:t>đơn</a:t>
              </a:r>
              <a:endParaRPr lang="en-US" sz="2000" dirty="0"/>
            </a:p>
          </p:txBody>
        </p:sp>
        <p:sp>
          <p:nvSpPr>
            <p:cNvPr id="25" name="TextBox 24"/>
            <p:cNvSpPr txBox="1"/>
            <p:nvPr/>
          </p:nvSpPr>
          <p:spPr>
            <a:xfrm>
              <a:off x="10896600" y="4605869"/>
              <a:ext cx="2359410" cy="552427"/>
            </a:xfrm>
            <a:prstGeom prst="rect">
              <a:avLst/>
            </a:prstGeom>
            <a:noFill/>
          </p:spPr>
          <p:txBody>
            <a:bodyPr wrap="none" rtlCol="0">
              <a:spAutoFit/>
            </a:bodyPr>
            <a:lstStyle/>
            <a:p>
              <a:r>
                <a:rPr lang="en-US" sz="2000" dirty="0" smtClean="0"/>
                <a:t>4. </a:t>
              </a:r>
              <a:r>
                <a:rPr lang="en-US" sz="2000" dirty="0" err="1" smtClean="0"/>
                <a:t>Ngưỡng</a:t>
              </a:r>
              <a:r>
                <a:rPr lang="en-US" sz="2000" dirty="0" smtClean="0"/>
                <a:t> </a:t>
              </a:r>
              <a:r>
                <a:rPr lang="en-US" sz="2000" dirty="0" err="1" smtClean="0"/>
                <a:t>kép</a:t>
              </a:r>
              <a:endParaRPr lang="en-US" sz="2000" dirty="0"/>
            </a:p>
          </p:txBody>
        </p:sp>
        <p:sp>
          <p:nvSpPr>
            <p:cNvPr id="26" name="TextBox 25"/>
            <p:cNvSpPr txBox="1"/>
            <p:nvPr/>
          </p:nvSpPr>
          <p:spPr>
            <a:xfrm>
              <a:off x="10896600" y="5573031"/>
              <a:ext cx="3548276" cy="552427"/>
            </a:xfrm>
            <a:prstGeom prst="rect">
              <a:avLst/>
            </a:prstGeom>
            <a:noFill/>
          </p:spPr>
          <p:txBody>
            <a:bodyPr wrap="none" rtlCol="0">
              <a:spAutoFit/>
            </a:bodyPr>
            <a:lstStyle/>
            <a:p>
              <a:r>
                <a:rPr lang="en-US" sz="2000" dirty="0" smtClean="0"/>
                <a:t>5. </a:t>
              </a:r>
              <a:r>
                <a:rPr lang="en-US" sz="2000" dirty="0" err="1" smtClean="0"/>
                <a:t>Phân</a:t>
              </a:r>
              <a:r>
                <a:rPr lang="en-US" sz="2000" dirty="0" smtClean="0"/>
                <a:t> </a:t>
              </a:r>
              <a:r>
                <a:rPr lang="en-US" sz="2000" dirty="0" err="1" smtClean="0"/>
                <a:t>ngưỡng</a:t>
              </a:r>
              <a:r>
                <a:rPr lang="en-US" sz="2000" dirty="0" smtClean="0"/>
                <a:t> </a:t>
              </a:r>
              <a:r>
                <a:rPr lang="en-US" sz="2000" dirty="0" err="1" smtClean="0"/>
                <a:t>cục</a:t>
              </a:r>
              <a:r>
                <a:rPr lang="en-US" sz="2000" dirty="0" smtClean="0"/>
                <a:t> </a:t>
              </a:r>
              <a:r>
                <a:rPr lang="en-US" sz="2000" dirty="0" err="1" smtClean="0"/>
                <a:t>bộ</a:t>
              </a:r>
              <a:endParaRPr lang="en-US" sz="2000" dirty="0"/>
            </a:p>
          </p:txBody>
        </p:sp>
        <p:sp>
          <p:nvSpPr>
            <p:cNvPr id="27" name="TextBox 26"/>
            <p:cNvSpPr txBox="1"/>
            <p:nvPr/>
          </p:nvSpPr>
          <p:spPr>
            <a:xfrm>
              <a:off x="10896600" y="7477010"/>
              <a:ext cx="7391400" cy="977370"/>
            </a:xfrm>
            <a:prstGeom prst="rect">
              <a:avLst/>
            </a:prstGeom>
            <a:noFill/>
          </p:spPr>
          <p:txBody>
            <a:bodyPr wrap="square" rtlCol="0">
              <a:spAutoFit/>
            </a:bodyPr>
            <a:lstStyle/>
            <a:p>
              <a:r>
                <a:rPr lang="en-US" sz="2000" dirty="0" smtClean="0"/>
                <a:t>7. </a:t>
              </a:r>
              <a:r>
                <a:rPr lang="en-US" sz="2000" dirty="0" err="1" smtClean="0"/>
                <a:t>Tác</a:t>
              </a:r>
              <a:r>
                <a:rPr lang="en-US" sz="2000" dirty="0" smtClean="0"/>
                <a:t> </a:t>
              </a:r>
              <a:r>
                <a:rPr lang="en-US" sz="2000" dirty="0" err="1" smtClean="0"/>
                <a:t>động</a:t>
              </a:r>
              <a:r>
                <a:rPr lang="en-US" sz="2000" dirty="0" smtClean="0"/>
                <a:t> </a:t>
              </a:r>
              <a:r>
                <a:rPr lang="en-US" sz="2000" dirty="0" err="1" smtClean="0"/>
                <a:t>của</a:t>
              </a:r>
              <a:r>
                <a:rPr lang="en-US" sz="2000" dirty="0" smtClean="0"/>
                <a:t> </a:t>
              </a:r>
              <a:r>
                <a:rPr lang="en-US" sz="2000" dirty="0" err="1" smtClean="0"/>
                <a:t>chiếu</a:t>
              </a:r>
              <a:r>
                <a:rPr lang="en-US" sz="2000" dirty="0" smtClean="0"/>
                <a:t> </a:t>
              </a:r>
              <a:r>
                <a:rPr lang="en-US" sz="2000" dirty="0" err="1" smtClean="0"/>
                <a:t>sáng</a:t>
              </a:r>
              <a:r>
                <a:rPr lang="en-US" sz="2000" dirty="0" smtClean="0"/>
                <a:t> </a:t>
              </a:r>
              <a:r>
                <a:rPr lang="en-US" sz="2000" dirty="0" err="1" smtClean="0"/>
                <a:t>và</a:t>
              </a:r>
              <a:r>
                <a:rPr lang="en-US" sz="2000" dirty="0" smtClean="0"/>
                <a:t> </a:t>
              </a:r>
              <a:r>
                <a:rPr lang="en-US" sz="2000" dirty="0" err="1" smtClean="0"/>
                <a:t>nhiễu</a:t>
              </a:r>
              <a:r>
                <a:rPr lang="en-US" sz="2000" dirty="0" smtClean="0"/>
                <a:t> </a:t>
              </a:r>
              <a:r>
                <a:rPr lang="en-US" sz="2000" dirty="0" err="1" smtClean="0"/>
                <a:t>đối</a:t>
              </a:r>
              <a:r>
                <a:rPr lang="en-US" sz="2000" dirty="0" smtClean="0"/>
                <a:t> </a:t>
              </a:r>
              <a:r>
                <a:rPr lang="en-US" sz="2000" dirty="0" err="1" smtClean="0"/>
                <a:t>với</a:t>
              </a:r>
              <a:r>
                <a:rPr lang="en-US" sz="2000" dirty="0" smtClean="0"/>
                <a:t> </a:t>
              </a:r>
              <a:r>
                <a:rPr lang="en-US" sz="2000" dirty="0" err="1" smtClean="0"/>
                <a:t>phân</a:t>
              </a:r>
              <a:r>
                <a:rPr lang="en-US" sz="2000" dirty="0" smtClean="0"/>
                <a:t> </a:t>
              </a:r>
              <a:r>
                <a:rPr lang="en-US" sz="2000" dirty="0" err="1" smtClean="0"/>
                <a:t>ngưỡng</a:t>
              </a:r>
              <a:endParaRPr lang="en-US" sz="2000" dirty="0"/>
            </a:p>
          </p:txBody>
        </p:sp>
        <p:sp>
          <p:nvSpPr>
            <p:cNvPr id="28" name="TextBox 27"/>
            <p:cNvSpPr txBox="1"/>
            <p:nvPr/>
          </p:nvSpPr>
          <p:spPr>
            <a:xfrm>
              <a:off x="10911840" y="6542565"/>
              <a:ext cx="3834759" cy="552427"/>
            </a:xfrm>
            <a:prstGeom prst="rect">
              <a:avLst/>
            </a:prstGeom>
            <a:noFill/>
          </p:spPr>
          <p:txBody>
            <a:bodyPr wrap="none" rtlCol="0">
              <a:spAutoFit/>
            </a:bodyPr>
            <a:lstStyle/>
            <a:p>
              <a:r>
                <a:rPr lang="en-US" sz="2000" dirty="0"/>
                <a:t>6</a:t>
              </a:r>
              <a:r>
                <a:rPr lang="en-US" sz="2000" dirty="0" smtClean="0"/>
                <a:t>. </a:t>
              </a:r>
              <a:r>
                <a:rPr lang="en-US" sz="2000" dirty="0" err="1" smtClean="0"/>
                <a:t>Phân</a:t>
              </a:r>
              <a:r>
                <a:rPr lang="en-US" sz="2000" dirty="0" smtClean="0"/>
                <a:t> </a:t>
              </a:r>
              <a:r>
                <a:rPr lang="en-US" sz="2000" dirty="0" err="1" smtClean="0"/>
                <a:t>ngưỡng</a:t>
              </a:r>
              <a:r>
                <a:rPr lang="en-US" sz="2000" dirty="0" smtClean="0"/>
                <a:t> </a:t>
              </a:r>
              <a:r>
                <a:rPr lang="en-US" sz="2000" dirty="0" err="1" smtClean="0"/>
                <a:t>toàn</a:t>
              </a:r>
              <a:r>
                <a:rPr lang="en-US" sz="2000" dirty="0" smtClean="0"/>
                <a:t> </a:t>
              </a:r>
              <a:r>
                <a:rPr lang="en-US" sz="2000" dirty="0" err="1" smtClean="0"/>
                <a:t>cục</a:t>
              </a:r>
              <a:endParaRPr lang="en-US" sz="2000" dirty="0"/>
            </a:p>
          </p:txBody>
        </p:sp>
      </p:grpSp>
      <p:sp>
        <p:nvSpPr>
          <p:cNvPr id="7" name="TextBox 6"/>
          <p:cNvSpPr txBox="1"/>
          <p:nvPr/>
        </p:nvSpPr>
        <p:spPr>
          <a:xfrm>
            <a:off x="7772400" y="3848099"/>
            <a:ext cx="11049000" cy="1323439"/>
          </a:xfrm>
          <a:prstGeom prst="rect">
            <a:avLst/>
          </a:prstGeom>
          <a:no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II. GIỚI THIỆU PHÂN ĐOẠN DỰA TRÊN CƯỜNG ĐỘ</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15" name="TextBox 14"/>
          <p:cNvSpPr txBox="1"/>
          <p:nvPr/>
        </p:nvSpPr>
        <p:spPr>
          <a:xfrm>
            <a:off x="6248400" y="1104900"/>
            <a:ext cx="7725513" cy="707886"/>
          </a:xfrm>
          <a:prstGeom prst="rect">
            <a:avLst/>
          </a:prstGeom>
          <a:noFill/>
        </p:spPr>
        <p:txBody>
          <a:bodyPr wrap="non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I. GIỚI THIỆU PHÂN ĐOẠN ẢNH</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8307057" y="6938857"/>
            <a:ext cx="10398047" cy="707886"/>
          </a:xfrm>
          <a:prstGeom prst="rect">
            <a:avLst/>
          </a:prstGeom>
          <a:no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III. CÁC PHƯƠNG PHÁP PHÂN ĐOẠN</a:t>
            </a:r>
            <a:endParaRPr lang="en-US" sz="4000" dirty="0">
              <a:solidFill>
                <a:schemeClr val="bg1"/>
              </a:solidFill>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12496800" y="9083644"/>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smtClean="0">
                  <a:solidFill>
                    <a:schemeClr val="bg1"/>
                  </a:solidFill>
                </a:rPr>
                <a:t>TRƯỜNG ĐH SƯ PHẠM KỸ THUẬT VĨNH LONG</a:t>
              </a:r>
              <a:endParaRPr lang="en-US" b="1" dirty="0">
                <a:solidFill>
                  <a:schemeClr val="bg1"/>
                </a:solidFill>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9" name="TextBox 9"/>
          <p:cNvSpPr txBox="1"/>
          <p:nvPr/>
        </p:nvSpPr>
        <p:spPr>
          <a:xfrm>
            <a:off x="1219200" y="1412948"/>
            <a:ext cx="8295905" cy="1308050"/>
          </a:xfrm>
          <a:prstGeom prst="rect">
            <a:avLst/>
          </a:prstGeom>
        </p:spPr>
        <p:txBody>
          <a:bodyPr wrap="square" lIns="0" tIns="0" rIns="0" bIns="0" rtlCol="0" anchor="t">
            <a:spAutoFit/>
          </a:bodyPr>
          <a:lstStyle/>
          <a:p>
            <a:pPr>
              <a:lnSpc>
                <a:spcPts val="10199"/>
              </a:lnSpc>
              <a:spcBef>
                <a:spcPct val="0"/>
              </a:spcBef>
            </a:pPr>
            <a:r>
              <a:rPr lang="en-US" sz="5400" b="1" spc="-84" dirty="0" err="1" smtClean="0">
                <a:solidFill>
                  <a:srgbClr val="000000"/>
                </a:solidFill>
                <a:latin typeface="Times New Roman" panose="02020603050405020304" pitchFamily="18" charset="0"/>
                <a:cs typeface="Times New Roman" panose="02020603050405020304" pitchFamily="18" charset="0"/>
              </a:rPr>
              <a:t>Giới</a:t>
            </a:r>
            <a:r>
              <a:rPr lang="en-US" sz="5400" b="1" spc="-84" dirty="0" smtClean="0">
                <a:solidFill>
                  <a:srgbClr val="000000"/>
                </a:solidFill>
                <a:latin typeface="Times New Roman" panose="02020603050405020304" pitchFamily="18" charset="0"/>
                <a:cs typeface="Times New Roman" panose="02020603050405020304" pitchFamily="18" charset="0"/>
              </a:rPr>
              <a:t> </a:t>
            </a:r>
            <a:r>
              <a:rPr lang="en-US" sz="5400" b="1" spc="-84" dirty="0" err="1" smtClean="0">
                <a:solidFill>
                  <a:srgbClr val="000000"/>
                </a:solidFill>
                <a:latin typeface="Times New Roman" panose="02020603050405020304" pitchFamily="18" charset="0"/>
                <a:cs typeface="Times New Roman" panose="02020603050405020304" pitchFamily="18" charset="0"/>
              </a:rPr>
              <a:t>thiệu</a:t>
            </a:r>
            <a:r>
              <a:rPr lang="en-US" sz="5400" b="1" spc="-84" dirty="0" smtClean="0">
                <a:solidFill>
                  <a:srgbClr val="000000"/>
                </a:solidFill>
                <a:latin typeface="Times New Roman" panose="02020603050405020304" pitchFamily="18" charset="0"/>
                <a:cs typeface="Times New Roman" panose="02020603050405020304" pitchFamily="18" charset="0"/>
              </a:rPr>
              <a:t> </a:t>
            </a:r>
            <a:r>
              <a:rPr lang="en-US" sz="5400" b="1" spc="-84" dirty="0" err="1" smtClean="0">
                <a:solidFill>
                  <a:srgbClr val="000000"/>
                </a:solidFill>
                <a:latin typeface="Times New Roman" panose="02020603050405020304" pitchFamily="18" charset="0"/>
                <a:cs typeface="Times New Roman" panose="02020603050405020304" pitchFamily="18" charset="0"/>
              </a:rPr>
              <a:t>về</a:t>
            </a:r>
            <a:r>
              <a:rPr lang="en-US" sz="5400" b="1" spc="-84" dirty="0" smtClean="0">
                <a:solidFill>
                  <a:srgbClr val="000000"/>
                </a:solidFill>
                <a:latin typeface="Times New Roman" panose="02020603050405020304" pitchFamily="18" charset="0"/>
                <a:cs typeface="Times New Roman" panose="02020603050405020304" pitchFamily="18" charset="0"/>
              </a:rPr>
              <a:t> </a:t>
            </a:r>
            <a:r>
              <a:rPr lang="en-US" sz="5400" b="1" spc="-84" dirty="0" err="1" smtClean="0">
                <a:solidFill>
                  <a:srgbClr val="000000"/>
                </a:solidFill>
                <a:latin typeface="Times New Roman" panose="02020603050405020304" pitchFamily="18" charset="0"/>
                <a:cs typeface="Times New Roman" panose="02020603050405020304" pitchFamily="18" charset="0"/>
              </a:rPr>
              <a:t>xử</a:t>
            </a:r>
            <a:r>
              <a:rPr lang="en-US" sz="5400" b="1" spc="-84" dirty="0" smtClean="0">
                <a:solidFill>
                  <a:srgbClr val="000000"/>
                </a:solidFill>
                <a:latin typeface="Times New Roman" panose="02020603050405020304" pitchFamily="18" charset="0"/>
                <a:cs typeface="Times New Roman" panose="02020603050405020304" pitchFamily="18" charset="0"/>
              </a:rPr>
              <a:t> </a:t>
            </a:r>
            <a:r>
              <a:rPr lang="en-US" sz="5400" b="1" spc="-84" dirty="0" err="1" smtClean="0">
                <a:solidFill>
                  <a:srgbClr val="000000"/>
                </a:solidFill>
                <a:latin typeface="Times New Roman" panose="02020603050405020304" pitchFamily="18" charset="0"/>
                <a:cs typeface="Times New Roman" panose="02020603050405020304" pitchFamily="18" charset="0"/>
              </a:rPr>
              <a:t>lý</a:t>
            </a:r>
            <a:r>
              <a:rPr lang="en-US" sz="5400" b="1" spc="-84" dirty="0" smtClean="0">
                <a:solidFill>
                  <a:srgbClr val="000000"/>
                </a:solidFill>
                <a:latin typeface="Times New Roman" panose="02020603050405020304" pitchFamily="18" charset="0"/>
                <a:cs typeface="Times New Roman" panose="02020603050405020304" pitchFamily="18" charset="0"/>
              </a:rPr>
              <a:t> </a:t>
            </a:r>
            <a:r>
              <a:rPr lang="en-US" sz="5400" b="1" spc="-84" dirty="0" err="1" smtClean="0">
                <a:solidFill>
                  <a:srgbClr val="000000"/>
                </a:solidFill>
                <a:latin typeface="Times New Roman" panose="02020603050405020304" pitchFamily="18" charset="0"/>
                <a:cs typeface="Times New Roman" panose="02020603050405020304" pitchFamily="18" charset="0"/>
              </a:rPr>
              <a:t>ảnh</a:t>
            </a:r>
            <a:endParaRPr lang="en-US" sz="5400" b="1" spc="-84" dirty="0">
              <a:solidFill>
                <a:srgbClr val="000000"/>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1219200" y="3314193"/>
            <a:ext cx="7754248" cy="3860352"/>
          </a:xfrm>
          <a:prstGeom prst="rect">
            <a:avLst/>
          </a:prstGeom>
        </p:spPr>
        <p:txBody>
          <a:bodyPr wrap="square" lIns="0" tIns="0" rIns="0" bIns="0" rtlCol="0" anchor="t">
            <a:spAutoFit/>
          </a:bodyPr>
          <a:lstStyle/>
          <a:p>
            <a:pPr algn="just"/>
            <a:r>
              <a:rPr lang="vi-VN" sz="3200" b="1" dirty="0">
                <a:latin typeface="Times New Roman" panose="02020603050405020304" pitchFamily="18" charset="0"/>
                <a:cs typeface="Times New Roman" panose="02020603050405020304" pitchFamily="18" charset="0"/>
              </a:rPr>
              <a:t>Xử lý ảnh </a:t>
            </a:r>
            <a:r>
              <a:rPr lang="vi-VN" sz="3200" dirty="0">
                <a:latin typeface="Times New Roman" panose="02020603050405020304" pitchFamily="18" charset="0"/>
                <a:cs typeface="Times New Roman" panose="02020603050405020304" pitchFamily="18" charset="0"/>
              </a:rPr>
              <a:t>là quá trình xử lý và chỉnh sửa ảnh số bằng các phương pháp số học và thuật toán để cải thiện chất lượng ảnh, thay đổi các thuộc tính của ảnh và phân tích nội dung của ảnh.</a:t>
            </a:r>
            <a:endParaRPr lang="en-US" sz="3200" dirty="0">
              <a:latin typeface="Times New Roman" panose="02020603050405020304" pitchFamily="18" charset="0"/>
              <a:cs typeface="Times New Roman" panose="02020603050405020304" pitchFamily="18" charset="0"/>
            </a:endParaRPr>
          </a:p>
          <a:p>
            <a:pPr algn="just"/>
            <a:r>
              <a:rPr lang="vi-VN" sz="3200" dirty="0" smtClean="0">
                <a:latin typeface="Times New Roman" panose="02020603050405020304" pitchFamily="18" charset="0"/>
                <a:cs typeface="Times New Roman" panose="02020603050405020304" pitchFamily="18" charset="0"/>
                <a:sym typeface="Wingdings" panose="05000000000000000000" pitchFamily="2" charset="2"/>
              </a:rPr>
              <a:t></a:t>
            </a:r>
            <a:r>
              <a:rPr lang="vi-VN" sz="3200" dirty="0" smtClean="0">
                <a:latin typeface="Times New Roman" panose="02020603050405020304" pitchFamily="18" charset="0"/>
                <a:cs typeface="Times New Roman" panose="02020603050405020304" pitchFamily="18" charset="0"/>
              </a:rPr>
              <a:t>Quá </a:t>
            </a:r>
            <a:r>
              <a:rPr lang="vi-VN" sz="3200" dirty="0">
                <a:latin typeface="Times New Roman" panose="02020603050405020304" pitchFamily="18" charset="0"/>
                <a:cs typeface="Times New Roman" panose="02020603050405020304" pitchFamily="18" charset="0"/>
              </a:rPr>
              <a:t>trình xử lý ảnh bao gồm các bước như tiền xử lý, trích xuất đặc trưng, xử lý đặc trưng và tái tạo ảnh.</a:t>
            </a:r>
            <a:endParaRPr lang="en-US" sz="3200" dirty="0">
              <a:latin typeface="Times New Roman" panose="02020603050405020304" pitchFamily="18" charset="0"/>
              <a:cs typeface="Times New Roman" panose="02020603050405020304" pitchFamily="18" charset="0"/>
            </a:endParaRPr>
          </a:p>
          <a:p>
            <a:pPr marL="269874" lvl="1">
              <a:lnSpc>
                <a:spcPts val="3499"/>
              </a:lnSpc>
            </a:pPr>
            <a:endParaRPr lang="en-US" sz="2499" dirty="0">
              <a:solidFill>
                <a:srgbClr val="000000"/>
              </a:solidFill>
              <a:latin typeface="Muli Regular"/>
            </a:endParaRPr>
          </a:p>
        </p:txBody>
      </p:sp>
      <p:grpSp>
        <p:nvGrpSpPr>
          <p:cNvPr id="15" name="Group 14"/>
          <p:cNvGrpSpPr/>
          <p:nvPr/>
        </p:nvGrpSpPr>
        <p:grpSpPr>
          <a:xfrm>
            <a:off x="902661" y="707395"/>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pic>
        <p:nvPicPr>
          <p:cNvPr id="18" name="Picture 17"/>
          <p:cNvPicPr>
            <a:picLocks noChangeAspect="1"/>
          </p:cNvPicPr>
          <p:nvPr/>
        </p:nvPicPr>
        <p:blipFill rotWithShape="1">
          <a:blip r:embed="rId3"/>
          <a:srcRect t="1311" b="1356"/>
          <a:stretch/>
        </p:blipFill>
        <p:spPr>
          <a:xfrm>
            <a:off x="9515105" y="2938009"/>
            <a:ext cx="9129617" cy="6705600"/>
          </a:xfrm>
          <a:prstGeom prst="hexagon">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4" name="TextBox 4"/>
          <p:cNvSpPr txBox="1"/>
          <p:nvPr/>
        </p:nvSpPr>
        <p:spPr>
          <a:xfrm>
            <a:off x="2124349" y="8239984"/>
            <a:ext cx="6477000" cy="551433"/>
          </a:xfrm>
          <a:prstGeom prst="rect">
            <a:avLst/>
          </a:prstGeom>
        </p:spPr>
        <p:txBody>
          <a:bodyPr wrap="square" lIns="0" tIns="0" rIns="0" bIns="0" rtlCol="0" anchor="t">
            <a:spAutoFit/>
          </a:bodyPr>
          <a:lstStyle/>
          <a:p>
            <a:pPr>
              <a:lnSpc>
                <a:spcPts val="4320"/>
              </a:lnSpc>
              <a:spcBef>
                <a:spcPct val="0"/>
              </a:spcBef>
            </a:pPr>
            <a:r>
              <a:rPr lang="en-US" sz="3200" dirty="0" err="1" smtClean="0">
                <a:solidFill>
                  <a:srgbClr val="00A181"/>
                </a:solidFill>
                <a:latin typeface="Times New Roman" panose="02020603050405020304" pitchFamily="18" charset="0"/>
                <a:cs typeface="Times New Roman" panose="02020603050405020304" pitchFamily="18" charset="0"/>
              </a:rPr>
              <a:t>Xử</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lý</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ảnh</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trong</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lĩnh</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vực</a:t>
            </a:r>
            <a:r>
              <a:rPr lang="en-US" sz="3200" dirty="0" smtClean="0">
                <a:solidFill>
                  <a:srgbClr val="00A181"/>
                </a:solidFill>
                <a:latin typeface="Times New Roman" panose="02020603050405020304" pitchFamily="18" charset="0"/>
                <a:cs typeface="Times New Roman" panose="02020603050405020304" pitchFamily="18" charset="0"/>
              </a:rPr>
              <a:t> y </a:t>
            </a:r>
            <a:r>
              <a:rPr lang="en-US" sz="3200" dirty="0" err="1" smtClean="0">
                <a:solidFill>
                  <a:srgbClr val="00A181"/>
                </a:solidFill>
                <a:latin typeface="Times New Roman" panose="02020603050405020304" pitchFamily="18" charset="0"/>
                <a:cs typeface="Times New Roman" panose="02020603050405020304" pitchFamily="18" charset="0"/>
              </a:rPr>
              <a:t>tế</a:t>
            </a:r>
            <a:endParaRPr lang="en-US" sz="3200" dirty="0">
              <a:solidFill>
                <a:srgbClr val="00A181"/>
              </a:solidFill>
              <a:latin typeface="Times New Roman" panose="02020603050405020304" pitchFamily="18" charset="0"/>
              <a:cs typeface="Times New Roman" panose="02020603050405020304" pitchFamily="18" charset="0"/>
            </a:endParaRPr>
          </a:p>
        </p:txBody>
      </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31" name="TextBox 30"/>
          <p:cNvSpPr txBox="1"/>
          <p:nvPr/>
        </p:nvSpPr>
        <p:spPr>
          <a:xfrm>
            <a:off x="984483" y="1192742"/>
            <a:ext cx="12467532" cy="1846659"/>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Các ứng dụng của xử lý ảnh rất đa dạng, từ việc chỉnh sửa ảnh cá nhân, sản xuất phim, truyền thông đến các ứng dụng y tế và khoa học. </a:t>
            </a:r>
            <a:endParaRPr lang="en-US" sz="3200" dirty="0">
              <a:latin typeface="Times New Roman" panose="02020603050405020304" pitchFamily="18" charset="0"/>
              <a:cs typeface="Times New Roman" panose="02020603050405020304" pitchFamily="18" charset="0"/>
            </a:endParaRPr>
          </a:p>
          <a:p>
            <a:r>
              <a:rPr lang="en-US" sz="3200" dirty="0" err="1">
                <a:latin typeface="Times New Roman" panose="02020603050405020304" pitchFamily="18" charset="0"/>
                <a:cs typeface="Times New Roman" panose="02020603050405020304" pitchFamily="18" charset="0"/>
              </a:rPr>
              <a:t>Ví</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dụ</a:t>
            </a:r>
            <a:r>
              <a:rPr lang="en-US" sz="3200" dirty="0">
                <a:latin typeface="Times New Roman" panose="02020603050405020304" pitchFamily="18" charset="0"/>
                <a:cs typeface="Times New Roman" panose="02020603050405020304" pitchFamily="18" charset="0"/>
              </a:rPr>
              <a:t> : Y </a:t>
            </a:r>
            <a:r>
              <a:rPr lang="en-US" sz="3200" dirty="0" err="1" smtClean="0">
                <a:latin typeface="Times New Roman" panose="02020603050405020304" pitchFamily="18" charset="0"/>
                <a:cs typeface="Times New Roman" panose="02020603050405020304" pitchFamily="18" charset="0"/>
              </a:rPr>
              <a:t>học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công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nghiệp</a:t>
            </a:r>
            <a:r>
              <a:rPr lang="en-US" sz="3200" dirty="0" smtClean="0">
                <a:latin typeface="Times New Roman" panose="02020603050405020304" pitchFamily="18" charset="0"/>
                <a:cs typeface="Times New Roman" panose="02020603050405020304" pitchFamily="18" charset="0"/>
              </a:rPr>
              <a:t>, an </a:t>
            </a:r>
            <a:r>
              <a:rPr lang="en-US" sz="3200" dirty="0" err="1" smtClean="0">
                <a:latin typeface="Times New Roman" panose="02020603050405020304" pitchFamily="18" charset="0"/>
                <a:cs typeface="Times New Roman" panose="02020603050405020304" pitchFamily="18" charset="0"/>
              </a:rPr>
              <a:t>ninh</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tự</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động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hóa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tài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chính</a:t>
            </a:r>
            <a:r>
              <a:rPr lang="en-US" sz="3200" dirty="0" smtClean="0">
                <a:latin typeface="Times New Roman" panose="02020603050405020304" pitchFamily="18" charset="0"/>
                <a:cs typeface="Times New Roman" panose="02020603050405020304" pitchFamily="18" charset="0"/>
              </a:rPr>
              <a:t>, ….</a:t>
            </a:r>
            <a:endParaRPr lang="en-US" sz="3200" dirty="0">
              <a:latin typeface="Times New Roman" panose="02020603050405020304" pitchFamily="18" charset="0"/>
              <a:cs typeface="Times New Roman" panose="02020603050405020304" pitchFamily="18" charset="0"/>
            </a:endParaRPr>
          </a:p>
          <a:p>
            <a:endParaRPr lang="en-US" dirty="0"/>
          </a:p>
        </p:txBody>
      </p:sp>
      <p:pic>
        <p:nvPicPr>
          <p:cNvPr id="32" name="Picture 2" descr="Xử lý ảnh trong y tế | AIMed">
            <a:extLst>
              <a:ext uri="{FF2B5EF4-FFF2-40B4-BE49-F238E27FC236}">
                <a16:creationId xmlns:a16="http://schemas.microsoft.com/office/drawing/2014/main" id="{B69D117A-5E0C-0364-CB79-A9BE9F0B5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0108" y="3503249"/>
            <a:ext cx="7823414" cy="449589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Xử lý ảnh công nghiệp - Camera công nghiệp - Machine Vision">
            <a:extLst>
              <a:ext uri="{FF2B5EF4-FFF2-40B4-BE49-F238E27FC236}">
                <a16:creationId xmlns:a16="http://schemas.microsoft.com/office/drawing/2014/main" id="{D891A106-5F82-6F65-0A88-38117556CD4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011" b="94519" l="6700" r="93724">
                        <a14:foregroundMark x1="9450" y1="80348" x2="6488" y2="93984"/>
                        <a14:foregroundMark x1="9944" y1="94786" x2="25388" y2="95053"/>
                        <a14:foregroundMark x1="44922" y1="49465" x2="45487" y2="68182"/>
                        <a14:foregroundMark x1="47955" y1="69786" x2="72144" y2="70455"/>
                        <a14:foregroundMark x1="47814" y1="44519" x2="47743" y2="66845"/>
                        <a14:foregroundMark x1="68900" y1="36765" x2="78209" y2="35963"/>
                        <a14:foregroundMark x1="77715" y1="36765" x2="75952" y2="70321"/>
                        <a14:foregroundMark x1="65515" y1="38369" x2="66432" y2="68717"/>
                        <a14:foregroundMark x1="66291" y1="68717" x2="74683" y2="68984"/>
                        <a14:foregroundMark x1="74824" y1="68984" x2="74401" y2="43182"/>
                        <a14:foregroundMark x1="74330" y1="43048" x2="64880" y2="41979"/>
                        <a14:foregroundMark x1="66291" y1="44118" x2="66643" y2="63770"/>
                        <a14:foregroundMark x1="66925" y1="68449" x2="74683" y2="67914"/>
                        <a14:foregroundMark x1="70733" y1="68182" x2="70733" y2="68182"/>
                        <a14:foregroundMark x1="70733" y1="68182" x2="70733" y2="68182"/>
                        <a14:foregroundMark x1="70733" y1="68182" x2="70945" y2="65374"/>
                        <a14:foregroundMark x1="70592" y1="67781" x2="71791" y2="52941"/>
                        <a14:foregroundMark x1="71862" y1="53743" x2="71298" y2="43449"/>
                        <a14:foregroundMark x1="71721" y1="40775" x2="72144" y2="37701"/>
                        <a14:foregroundMark x1="64669" y1="65107" x2="46544" y2="65909"/>
                        <a14:foregroundMark x1="52539" y1="61364" x2="52327" y2="52406"/>
                        <a14:foregroundMark x1="49013" y1="46524" x2="65092" y2="44786"/>
                        <a14:foregroundMark x1="46403" y1="84358" x2="54090" y2="83824"/>
                        <a14:foregroundMark x1="33498" y1="53075" x2="43724" y2="56150"/>
                        <a14:foregroundMark x1="27574" y1="46925" x2="28209" y2="52941"/>
                        <a14:foregroundMark x1="27362" y1="38369" x2="28068" y2="49599"/>
                        <a14:foregroundMark x1="27362" y1="30348" x2="28702" y2="31417"/>
                        <a14:foregroundMark x1="28843" y1="32086" x2="27715" y2="30348"/>
                        <a14:foregroundMark x1="19605" y1="25668" x2="23202" y2="25535"/>
                        <a14:foregroundMark x1="20028" y1="27139" x2="23131" y2="27540"/>
                        <a14:foregroundMark x1="19746" y1="25535" x2="23343" y2="25535"/>
                        <a14:foregroundMark x1="35120" y1="11898" x2="35049" y2="18316"/>
                        <a14:foregroundMark x1="36107" y1="13369" x2="36107" y2="17112"/>
                        <a14:foregroundMark x1="34485" y1="10963" x2="36530" y2="11765"/>
                        <a14:foregroundMark x1="34344" y1="10829" x2="37306" y2="11497"/>
                        <a14:foregroundMark x1="33992" y1="10428" x2="36037" y2="10695"/>
                        <a14:foregroundMark x1="33921" y1="9893" x2="33709" y2="12032"/>
                        <a14:foregroundMark x1="37588" y1="10561" x2="37800" y2="12299"/>
                        <a14:foregroundMark x1="48590" y1="25802" x2="48166" y2="32754"/>
                        <a14:foregroundMark x1="48731" y1="33155" x2="48731" y2="26738"/>
                        <a14:foregroundMark x1="48307" y1="33289" x2="48942" y2="24198"/>
                        <a14:foregroundMark x1="37800" y1="6150" x2="40621" y2="4144"/>
                        <a14:foregroundMark x1="41608" y1="4144" x2="44922" y2="6283"/>
                        <a14:foregroundMark x1="45698" y1="7487" x2="47602" y2="12567"/>
                        <a14:foregroundMark x1="47884" y1="15775" x2="48801" y2="23396"/>
                        <a14:foregroundMark x1="37165" y1="29412" x2="38364" y2="29813"/>
                        <a14:foregroundMark x1="38364" y1="29813" x2="38434" y2="37032"/>
                        <a14:foregroundMark x1="31523" y1="27139" x2="33568" y2="21524"/>
                        <a14:foregroundMark x1="31594" y1="28342" x2="32511" y2="28743"/>
                        <a14:foregroundMark x1="90691" y1="79545" x2="93724" y2="91979"/>
                        <a14:backgroundMark x1="9450" y1="80348" x2="6770" y2="94251"/>
                      </a14:backgroundRemoval>
                    </a14:imgEffect>
                  </a14:imgLayer>
                </a14:imgProps>
              </a:ext>
              <a:ext uri="{28A0092B-C50C-407E-A947-70E740481C1C}">
                <a14:useLocalDpi xmlns:a14="http://schemas.microsoft.com/office/drawing/2010/main" val="0"/>
              </a:ext>
            </a:extLst>
          </a:blip>
          <a:srcRect/>
          <a:stretch>
            <a:fillRect/>
          </a:stretch>
        </p:blipFill>
        <p:spPr bwMode="auto">
          <a:xfrm>
            <a:off x="8706793" y="3436913"/>
            <a:ext cx="8395810" cy="443046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4"/>
          <p:cNvSpPr txBox="1"/>
          <p:nvPr/>
        </p:nvSpPr>
        <p:spPr>
          <a:xfrm>
            <a:off x="10378527" y="8140930"/>
            <a:ext cx="6330091" cy="551433"/>
          </a:xfrm>
          <a:prstGeom prst="rect">
            <a:avLst/>
          </a:prstGeom>
        </p:spPr>
        <p:txBody>
          <a:bodyPr wrap="square" lIns="0" tIns="0" rIns="0" bIns="0" rtlCol="0" anchor="t">
            <a:spAutoFit/>
          </a:bodyPr>
          <a:lstStyle/>
          <a:p>
            <a:pPr>
              <a:lnSpc>
                <a:spcPts val="4320"/>
              </a:lnSpc>
              <a:spcBef>
                <a:spcPct val="0"/>
              </a:spcBef>
            </a:pPr>
            <a:r>
              <a:rPr lang="en-US" sz="3200" dirty="0" err="1" smtClean="0">
                <a:solidFill>
                  <a:srgbClr val="00A181"/>
                </a:solidFill>
                <a:latin typeface="Times New Roman" panose="02020603050405020304" pitchFamily="18" charset="0"/>
                <a:cs typeface="Times New Roman" panose="02020603050405020304" pitchFamily="18" charset="0"/>
              </a:rPr>
              <a:t>Xử</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lý</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ảnh</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trong</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công</a:t>
            </a:r>
            <a:r>
              <a:rPr lang="en-US" sz="3200" dirty="0" smtClean="0">
                <a:solidFill>
                  <a:srgbClr val="00A181"/>
                </a:solidFill>
                <a:latin typeface="Times New Roman" panose="02020603050405020304" pitchFamily="18" charset="0"/>
                <a:cs typeface="Times New Roman" panose="02020603050405020304" pitchFamily="18" charset="0"/>
              </a:rPr>
              <a:t> </a:t>
            </a:r>
            <a:r>
              <a:rPr lang="en-US" sz="3200" dirty="0" err="1" smtClean="0">
                <a:solidFill>
                  <a:srgbClr val="00A181"/>
                </a:solidFill>
                <a:latin typeface="Times New Roman" panose="02020603050405020304" pitchFamily="18" charset="0"/>
                <a:cs typeface="Times New Roman" panose="02020603050405020304" pitchFamily="18" charset="0"/>
              </a:rPr>
              <a:t>nghiệp</a:t>
            </a:r>
            <a:endParaRPr lang="en-US" sz="3200" dirty="0">
              <a:solidFill>
                <a:srgbClr val="00A181"/>
              </a:solidFill>
              <a:latin typeface="Times New Roman" panose="02020603050405020304" pitchFamily="18" charset="0"/>
              <a:cs typeface="Times New Roman" panose="02020603050405020304" pitchFamily="18" charset="0"/>
            </a:endParaRPr>
          </a:p>
        </p:txBody>
      </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35" name="Group 34"/>
          <p:cNvGrpSpPr/>
          <p:nvPr/>
        </p:nvGrpSpPr>
        <p:grpSpPr>
          <a:xfrm>
            <a:off x="609600" y="108971"/>
            <a:ext cx="5553423" cy="842932"/>
            <a:chOff x="914400" y="800100"/>
            <a:chExt cx="5553423" cy="842932"/>
          </a:xfrm>
        </p:grpSpPr>
        <p:pic>
          <p:nvPicPr>
            <p:cNvPr id="36" name="Picture 35">
              <a:extLst>
                <a:ext uri="{FF2B5EF4-FFF2-40B4-BE49-F238E27FC236}">
                  <a16:creationId xmlns:a16="http://schemas.microsoft.com/office/drawing/2014/main" id="{BD812114-FF7C-870B-3CA3-56E3F050DD6B}"/>
                </a:ext>
              </a:extLst>
            </p:cNvPr>
            <p:cNvPicPr>
              <a:picLocks noChangeAspect="1"/>
            </p:cNvPicPr>
            <p:nvPr/>
          </p:nvPicPr>
          <p:blipFill>
            <a:blip r:embed="rId5"/>
            <a:stretch>
              <a:fillRect/>
            </a:stretch>
          </p:blipFill>
          <p:spPr>
            <a:xfrm>
              <a:off x="914400" y="800100"/>
              <a:ext cx="978508" cy="842932"/>
            </a:xfrm>
            <a:prstGeom prst="rect">
              <a:avLst/>
            </a:prstGeom>
          </p:spPr>
        </p:pic>
        <p:sp>
          <p:nvSpPr>
            <p:cNvPr id="37" name="TextBox 36"/>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38" name="TextBox 37"/>
          <p:cNvSpPr txBox="1"/>
          <p:nvPr/>
        </p:nvSpPr>
        <p:spPr>
          <a:xfrm>
            <a:off x="12904698" y="3954788"/>
            <a:ext cx="1823304" cy="738664"/>
          </a:xfrm>
          <a:prstGeom prst="rect">
            <a:avLst/>
          </a:prstGeom>
          <a:noFill/>
        </p:spPr>
        <p:txBody>
          <a:bodyPr wrap="square" rtlCol="0">
            <a:spAutoFit/>
          </a:bodyPr>
          <a:lstStyle/>
          <a:p>
            <a:r>
              <a:rPr lang="en-US" sz="1400" dirty="0" smtClean="0">
                <a:solidFill>
                  <a:srgbClr val="0070C0"/>
                </a:solidFill>
              </a:rPr>
              <a:t>“</a:t>
            </a:r>
            <a:r>
              <a:rPr lang="en-US" sz="1400" dirty="0" err="1" smtClean="0">
                <a:solidFill>
                  <a:srgbClr val="0070C0"/>
                </a:solidFill>
              </a:rPr>
              <a:t>Giải</a:t>
            </a:r>
            <a:r>
              <a:rPr lang="en-US" sz="1400" dirty="0" smtClean="0">
                <a:solidFill>
                  <a:srgbClr val="0070C0"/>
                </a:solidFill>
              </a:rPr>
              <a:t> </a:t>
            </a:r>
            <a:r>
              <a:rPr lang="en-US" sz="1400" dirty="0" err="1" smtClean="0">
                <a:solidFill>
                  <a:srgbClr val="0070C0"/>
                </a:solidFill>
              </a:rPr>
              <a:t>pháp</a:t>
            </a:r>
            <a:r>
              <a:rPr lang="en-US" sz="1400" dirty="0" smtClean="0">
                <a:solidFill>
                  <a:srgbClr val="0070C0"/>
                </a:solidFill>
              </a:rPr>
              <a:t> </a:t>
            </a:r>
            <a:r>
              <a:rPr lang="en-US" sz="1400" dirty="0" err="1" smtClean="0">
                <a:solidFill>
                  <a:srgbClr val="0070C0"/>
                </a:solidFill>
              </a:rPr>
              <a:t>xử</a:t>
            </a:r>
            <a:r>
              <a:rPr lang="en-US" sz="1400" dirty="0" smtClean="0">
                <a:solidFill>
                  <a:srgbClr val="0070C0"/>
                </a:solidFill>
              </a:rPr>
              <a:t> </a:t>
            </a:r>
            <a:r>
              <a:rPr lang="en-US" sz="1400" dirty="0" err="1" smtClean="0">
                <a:solidFill>
                  <a:srgbClr val="0070C0"/>
                </a:solidFill>
              </a:rPr>
              <a:t>lý</a:t>
            </a:r>
            <a:r>
              <a:rPr lang="en-US" sz="1400" dirty="0" smtClean="0">
                <a:solidFill>
                  <a:srgbClr val="0070C0"/>
                </a:solidFill>
              </a:rPr>
              <a:t> </a:t>
            </a:r>
            <a:r>
              <a:rPr lang="en-US" sz="1400" dirty="0" err="1" smtClean="0">
                <a:solidFill>
                  <a:srgbClr val="0070C0"/>
                </a:solidFill>
              </a:rPr>
              <a:t>ảnh</a:t>
            </a:r>
            <a:r>
              <a:rPr lang="en-US" sz="1400" dirty="0" smtClean="0">
                <a:solidFill>
                  <a:srgbClr val="0070C0"/>
                </a:solidFill>
              </a:rPr>
              <a:t> </a:t>
            </a:r>
            <a:r>
              <a:rPr lang="en-US" sz="1400" dirty="0" err="1" smtClean="0">
                <a:solidFill>
                  <a:srgbClr val="0070C0"/>
                </a:solidFill>
              </a:rPr>
              <a:t>công</a:t>
            </a:r>
            <a:r>
              <a:rPr lang="en-US" sz="1400" dirty="0" smtClean="0">
                <a:solidFill>
                  <a:srgbClr val="0070C0"/>
                </a:solidFill>
              </a:rPr>
              <a:t> </a:t>
            </a:r>
            <a:r>
              <a:rPr lang="en-US" sz="1400" dirty="0" err="1" smtClean="0">
                <a:solidFill>
                  <a:srgbClr val="0070C0"/>
                </a:solidFill>
              </a:rPr>
              <a:t>nghiệp</a:t>
            </a:r>
            <a:r>
              <a:rPr lang="en-US" sz="1400" dirty="0" smtClean="0">
                <a:solidFill>
                  <a:srgbClr val="0070C0"/>
                </a:solidFill>
              </a:rPr>
              <a:t> </a:t>
            </a:r>
            <a:r>
              <a:rPr lang="en-US" sz="1400" dirty="0" err="1" smtClean="0">
                <a:solidFill>
                  <a:srgbClr val="0070C0"/>
                </a:solidFill>
              </a:rPr>
              <a:t>tốt</a:t>
            </a:r>
            <a:r>
              <a:rPr lang="en-US" sz="1400" dirty="0" smtClean="0">
                <a:solidFill>
                  <a:srgbClr val="0070C0"/>
                </a:solidFill>
              </a:rPr>
              <a:t> </a:t>
            </a:r>
            <a:r>
              <a:rPr lang="en-US" sz="1400" dirty="0" err="1" smtClean="0">
                <a:solidFill>
                  <a:srgbClr val="0070C0"/>
                </a:solidFill>
              </a:rPr>
              <a:t>nhất</a:t>
            </a:r>
            <a:r>
              <a:rPr lang="en-US" sz="1400" dirty="0" smtClean="0">
                <a:solidFill>
                  <a:srgbClr val="0070C0"/>
                </a:solidFill>
              </a:rPr>
              <a:t> </a:t>
            </a:r>
            <a:r>
              <a:rPr lang="en-US" sz="1400" dirty="0" err="1" smtClean="0">
                <a:solidFill>
                  <a:srgbClr val="0070C0"/>
                </a:solidFill>
              </a:rPr>
              <a:t>với</a:t>
            </a:r>
            <a:r>
              <a:rPr lang="en-US" sz="1400" dirty="0" smtClean="0">
                <a:solidFill>
                  <a:srgbClr val="0070C0"/>
                </a:solidFill>
              </a:rPr>
              <a:t> chi </a:t>
            </a:r>
            <a:r>
              <a:rPr lang="en-US" sz="1400" dirty="0" err="1" smtClean="0">
                <a:solidFill>
                  <a:srgbClr val="0070C0"/>
                </a:solidFill>
              </a:rPr>
              <a:t>phí</a:t>
            </a:r>
            <a:r>
              <a:rPr lang="en-US" sz="1400" dirty="0" smtClean="0">
                <a:solidFill>
                  <a:srgbClr val="0070C0"/>
                </a:solidFill>
              </a:rPr>
              <a:t> </a:t>
            </a:r>
            <a:r>
              <a:rPr lang="en-US" sz="1400" dirty="0" err="1" smtClean="0">
                <a:solidFill>
                  <a:srgbClr val="0070C0"/>
                </a:solidFill>
              </a:rPr>
              <a:t>hợp</a:t>
            </a:r>
            <a:r>
              <a:rPr lang="en-US" sz="1400" dirty="0" smtClean="0">
                <a:solidFill>
                  <a:srgbClr val="0070C0"/>
                </a:solidFill>
              </a:rPr>
              <a:t> </a:t>
            </a:r>
            <a:r>
              <a:rPr lang="en-US" sz="1400" dirty="0" err="1" smtClean="0">
                <a:solidFill>
                  <a:srgbClr val="0070C0"/>
                </a:solidFill>
              </a:rPr>
              <a:t>lý</a:t>
            </a:r>
            <a:r>
              <a:rPr lang="en-US" sz="1400" dirty="0" smtClean="0">
                <a:solidFill>
                  <a:srgbClr val="0070C0"/>
                </a:solidFill>
              </a:rPr>
              <a:t>”</a:t>
            </a:r>
            <a:endParaRPr lang="en-US" sz="1400" dirty="0">
              <a:solidFill>
                <a:srgbClr val="0070C0"/>
              </a:solidFill>
            </a:endParaRPr>
          </a:p>
        </p:txBody>
      </p:sp>
      <p:sp>
        <p:nvSpPr>
          <p:cNvPr id="2" name="Rectangle 1"/>
          <p:cNvSpPr/>
          <p:nvPr/>
        </p:nvSpPr>
        <p:spPr>
          <a:xfrm>
            <a:off x="-9901235" y="530437"/>
            <a:ext cx="9144000" cy="7571303"/>
          </a:xfrm>
          <a:prstGeom prst="rect">
            <a:avLst/>
          </a:prstGeom>
        </p:spPr>
        <p:txBody>
          <a:bodyPr>
            <a:spAutoFit/>
          </a:bodyPr>
          <a:lstStyle/>
          <a:p>
            <a:r>
              <a:rPr lang="en-US" dirty="0" err="1"/>
              <a:t>Xử</a:t>
            </a:r>
            <a:r>
              <a:rPr lang="en-US" dirty="0"/>
              <a:t> </a:t>
            </a:r>
            <a:r>
              <a:rPr lang="en-US" dirty="0" err="1"/>
              <a:t>lý</a:t>
            </a:r>
            <a:r>
              <a:rPr lang="en-US" dirty="0"/>
              <a:t> </a:t>
            </a:r>
            <a:r>
              <a:rPr lang="en-US" dirty="0" err="1"/>
              <a:t>ảnh</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đời</a:t>
            </a:r>
            <a:r>
              <a:rPr lang="en-US" dirty="0"/>
              <a:t> </a:t>
            </a:r>
            <a:r>
              <a:rPr lang="en-US" dirty="0" err="1"/>
              <a:t>sống</a:t>
            </a:r>
            <a:r>
              <a:rPr lang="en-US" dirty="0"/>
              <a:t> </a:t>
            </a:r>
            <a:r>
              <a:rPr lang="en-US" dirty="0" err="1"/>
              <a:t>và</a:t>
            </a:r>
            <a:r>
              <a:rPr lang="en-US" dirty="0"/>
              <a:t> </a:t>
            </a:r>
            <a:r>
              <a:rPr lang="en-US" dirty="0" err="1"/>
              <a:t>công</a:t>
            </a:r>
            <a:r>
              <a:rPr lang="en-US" dirty="0"/>
              <a:t> </a:t>
            </a:r>
            <a:r>
              <a:rPr lang="en-US" dirty="0" err="1"/>
              <a:t>nghiệp</a:t>
            </a:r>
            <a:r>
              <a:rPr lang="en-US" dirty="0"/>
              <a:t>, </a:t>
            </a:r>
            <a:r>
              <a:rPr lang="en-US" dirty="0" err="1"/>
              <a:t>bao</a:t>
            </a:r>
            <a:r>
              <a:rPr lang="en-US" dirty="0"/>
              <a:t> </a:t>
            </a:r>
            <a:r>
              <a:rPr lang="en-US" dirty="0" err="1"/>
              <a:t>gồm</a:t>
            </a:r>
            <a:r>
              <a:rPr lang="en-US" dirty="0"/>
              <a:t>:</a:t>
            </a:r>
          </a:p>
          <a:p>
            <a:endParaRPr lang="en-US" dirty="0"/>
          </a:p>
          <a:p>
            <a:r>
              <a:rPr lang="en-US" dirty="0"/>
              <a:t>1. </a:t>
            </a:r>
            <a:r>
              <a:rPr lang="en-US" dirty="0" err="1"/>
              <a:t>Truyền</a:t>
            </a:r>
            <a:r>
              <a:rPr lang="en-US" dirty="0"/>
              <a:t> </a:t>
            </a:r>
            <a:r>
              <a:rPr lang="en-US" dirty="0" err="1"/>
              <a:t>thông</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truyền</a:t>
            </a:r>
            <a:r>
              <a:rPr lang="en-US" dirty="0"/>
              <a:t> </a:t>
            </a:r>
            <a:r>
              <a:rPr lang="en-US" dirty="0" err="1"/>
              <a:t>thông</a:t>
            </a:r>
            <a:r>
              <a:rPr lang="en-US" dirty="0"/>
              <a:t> </a:t>
            </a:r>
            <a:r>
              <a:rPr lang="en-US" dirty="0" err="1"/>
              <a:t>như</a:t>
            </a:r>
            <a:r>
              <a:rPr lang="en-US" dirty="0"/>
              <a:t> video, TV, </a:t>
            </a:r>
            <a:r>
              <a:rPr lang="en-US" dirty="0" err="1"/>
              <a:t>phim</a:t>
            </a:r>
            <a:r>
              <a:rPr lang="en-US" dirty="0"/>
              <a:t> </a:t>
            </a:r>
            <a:r>
              <a:rPr lang="en-US" dirty="0" err="1"/>
              <a:t>ảnh</a:t>
            </a:r>
            <a:r>
              <a:rPr lang="en-US" dirty="0"/>
              <a:t>, </a:t>
            </a:r>
            <a:r>
              <a:rPr lang="en-US" dirty="0" err="1"/>
              <a:t>và</a:t>
            </a:r>
            <a:r>
              <a:rPr lang="en-US" dirty="0"/>
              <a:t> video game.</a:t>
            </a:r>
          </a:p>
          <a:p>
            <a:endParaRPr lang="en-US" dirty="0"/>
          </a:p>
          <a:p>
            <a:r>
              <a:rPr lang="en-US" dirty="0"/>
              <a:t>2. Y </a:t>
            </a:r>
            <a:r>
              <a:rPr lang="en-US" dirty="0" err="1"/>
              <a:t>tế</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y </a:t>
            </a:r>
            <a:r>
              <a:rPr lang="en-US" dirty="0" err="1"/>
              <a:t>tế</a:t>
            </a:r>
            <a:r>
              <a:rPr lang="en-US" dirty="0"/>
              <a:t> </a:t>
            </a:r>
            <a:r>
              <a:rPr lang="en-US" dirty="0" err="1"/>
              <a:t>để</a:t>
            </a:r>
            <a:r>
              <a:rPr lang="en-US" dirty="0"/>
              <a:t> </a:t>
            </a:r>
            <a:r>
              <a:rPr lang="en-US" dirty="0" err="1"/>
              <a:t>chẩn</a:t>
            </a:r>
            <a:r>
              <a:rPr lang="en-US" dirty="0"/>
              <a:t> </a:t>
            </a:r>
            <a:r>
              <a:rPr lang="en-US" dirty="0" err="1"/>
              <a:t>đoán</a:t>
            </a:r>
            <a:r>
              <a:rPr lang="en-US" dirty="0"/>
              <a:t> </a:t>
            </a:r>
            <a:r>
              <a:rPr lang="en-US" dirty="0" err="1"/>
              <a:t>bệnh</a:t>
            </a:r>
            <a:r>
              <a:rPr lang="en-US" dirty="0"/>
              <a:t>, </a:t>
            </a:r>
            <a:r>
              <a:rPr lang="en-US" dirty="0" err="1"/>
              <a:t>theo</a:t>
            </a:r>
            <a:r>
              <a:rPr lang="en-US" dirty="0"/>
              <a:t> </a:t>
            </a:r>
            <a:r>
              <a:rPr lang="en-US" dirty="0" err="1"/>
              <a:t>dõi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bệnh</a:t>
            </a:r>
            <a:r>
              <a:rPr lang="en-US" dirty="0"/>
              <a:t>, </a:t>
            </a:r>
            <a:r>
              <a:rPr lang="en-US" dirty="0" err="1"/>
              <a:t>hỗ</a:t>
            </a:r>
            <a:r>
              <a:rPr lang="en-US" dirty="0"/>
              <a:t> </a:t>
            </a:r>
            <a:r>
              <a:rPr lang="en-US" dirty="0" err="1"/>
              <a:t>trợ</a:t>
            </a:r>
            <a:r>
              <a:rPr lang="en-US" dirty="0"/>
              <a:t> </a:t>
            </a:r>
            <a:r>
              <a:rPr lang="en-US" dirty="0" err="1"/>
              <a:t>phẫu</a:t>
            </a:r>
            <a:r>
              <a:rPr lang="en-US" dirty="0"/>
              <a:t> </a:t>
            </a:r>
            <a:r>
              <a:rPr lang="en-US" dirty="0" err="1"/>
              <a:t>thuật</a:t>
            </a:r>
            <a:r>
              <a:rPr lang="en-US" dirty="0"/>
              <a:t> </a:t>
            </a:r>
            <a:r>
              <a:rPr lang="en-US" dirty="0" err="1"/>
              <a:t>và</a:t>
            </a:r>
            <a:r>
              <a:rPr lang="en-US" dirty="0"/>
              <a:t> </a:t>
            </a:r>
            <a:r>
              <a:rPr lang="en-US" dirty="0" err="1"/>
              <a:t>thiết</a:t>
            </a:r>
            <a:r>
              <a:rPr lang="en-US" dirty="0"/>
              <a:t> </a:t>
            </a:r>
            <a:r>
              <a:rPr lang="en-US" dirty="0" err="1"/>
              <a:t>kế</a:t>
            </a:r>
            <a:r>
              <a:rPr lang="en-US" dirty="0"/>
              <a:t> </a:t>
            </a:r>
            <a:r>
              <a:rPr lang="en-US" dirty="0" err="1"/>
              <a:t>phương</a:t>
            </a:r>
            <a:r>
              <a:rPr lang="en-US" dirty="0"/>
              <a:t> </a:t>
            </a:r>
            <a:r>
              <a:rPr lang="en-US" dirty="0" err="1"/>
              <a:t>pháp</a:t>
            </a:r>
            <a:r>
              <a:rPr lang="en-US" dirty="0"/>
              <a:t> </a:t>
            </a:r>
            <a:r>
              <a:rPr lang="en-US" dirty="0" err="1"/>
              <a:t>điều</a:t>
            </a:r>
            <a:r>
              <a:rPr lang="en-US" dirty="0"/>
              <a:t> </a:t>
            </a:r>
            <a:r>
              <a:rPr lang="en-US" dirty="0" err="1"/>
              <a:t>trị</a:t>
            </a:r>
            <a:r>
              <a:rPr lang="en-US" dirty="0"/>
              <a:t>.</a:t>
            </a:r>
          </a:p>
          <a:p>
            <a:endParaRPr lang="en-US" dirty="0"/>
          </a:p>
          <a:p>
            <a:r>
              <a:rPr lang="en-US" dirty="0"/>
              <a:t>3. An </a:t>
            </a:r>
            <a:r>
              <a:rPr lang="en-US" dirty="0" err="1"/>
              <a:t>ninh</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giám</a:t>
            </a:r>
            <a:r>
              <a:rPr lang="en-US" dirty="0"/>
              <a:t> </a:t>
            </a:r>
            <a:r>
              <a:rPr lang="en-US" dirty="0" err="1"/>
              <a:t>sát</a:t>
            </a:r>
            <a:r>
              <a:rPr lang="en-US" dirty="0"/>
              <a:t>, </a:t>
            </a:r>
            <a:r>
              <a:rPr lang="en-US" dirty="0" err="1"/>
              <a:t>phát</a:t>
            </a:r>
            <a:r>
              <a:rPr lang="en-US" dirty="0"/>
              <a:t> </a:t>
            </a:r>
            <a:r>
              <a:rPr lang="en-US" dirty="0" err="1"/>
              <a:t>hiện</a:t>
            </a:r>
            <a:r>
              <a:rPr lang="en-US" dirty="0"/>
              <a:t>, </a:t>
            </a:r>
            <a:r>
              <a:rPr lang="en-US" dirty="0" err="1"/>
              <a:t>và</a:t>
            </a:r>
            <a:r>
              <a:rPr lang="en-US" dirty="0"/>
              <a:t> </a:t>
            </a:r>
            <a:r>
              <a:rPr lang="en-US" dirty="0" err="1"/>
              <a:t>nhận</a:t>
            </a:r>
            <a:r>
              <a:rPr lang="en-US" dirty="0"/>
              <a:t> </a:t>
            </a:r>
            <a:r>
              <a:rPr lang="en-US" dirty="0" err="1"/>
              <a:t>dạng</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đối</a:t>
            </a:r>
            <a:r>
              <a:rPr lang="en-US" dirty="0"/>
              <a:t> </a:t>
            </a:r>
            <a:r>
              <a:rPr lang="en-US" dirty="0" err="1"/>
              <a:t>tượng</a:t>
            </a:r>
            <a:r>
              <a:rPr lang="en-US" dirty="0"/>
              <a:t> </a:t>
            </a:r>
            <a:r>
              <a:rPr lang="en-US" dirty="0" err="1"/>
              <a:t>bất</a:t>
            </a:r>
            <a:r>
              <a:rPr lang="en-US" dirty="0"/>
              <a:t> </a:t>
            </a:r>
            <a:r>
              <a:rPr lang="en-US" dirty="0" err="1"/>
              <a:t>thường</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an </a:t>
            </a:r>
            <a:r>
              <a:rPr lang="en-US" dirty="0" err="1"/>
              <a:t>ninh</a:t>
            </a:r>
            <a:r>
              <a:rPr lang="en-US" dirty="0"/>
              <a:t>.</a:t>
            </a:r>
          </a:p>
          <a:p>
            <a:endParaRPr lang="en-US" dirty="0"/>
          </a:p>
          <a:p>
            <a:r>
              <a:rPr lang="en-US" dirty="0"/>
              <a:t>4. </a:t>
            </a:r>
            <a:r>
              <a:rPr lang="en-US" dirty="0" err="1"/>
              <a:t>Công</a:t>
            </a:r>
            <a:r>
              <a:rPr lang="en-US" dirty="0"/>
              <a:t> </a:t>
            </a:r>
            <a:r>
              <a:rPr lang="en-US" dirty="0" err="1"/>
              <a:t>nghiệp</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nghiệp</a:t>
            </a:r>
            <a:r>
              <a:rPr lang="en-US" dirty="0"/>
              <a:t> </a:t>
            </a:r>
            <a:r>
              <a:rPr lang="en-US" dirty="0" err="1"/>
              <a:t>để</a:t>
            </a:r>
            <a:r>
              <a:rPr lang="en-US" dirty="0"/>
              <a:t> </a:t>
            </a:r>
            <a:r>
              <a:rPr lang="en-US" dirty="0" err="1"/>
              <a:t>kiểm</a:t>
            </a:r>
            <a:r>
              <a:rPr lang="en-US" dirty="0"/>
              <a:t> </a:t>
            </a:r>
            <a:r>
              <a:rPr lang="en-US" dirty="0" err="1"/>
              <a:t>soát</a:t>
            </a:r>
            <a:r>
              <a:rPr lang="en-US" dirty="0"/>
              <a:t> </a:t>
            </a:r>
            <a:r>
              <a:rPr lang="en-US" dirty="0" err="1"/>
              <a:t>chất</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kiểm</a:t>
            </a:r>
            <a:r>
              <a:rPr lang="en-US" dirty="0"/>
              <a:t> </a:t>
            </a:r>
            <a:r>
              <a:rPr lang="en-US" dirty="0" err="1"/>
              <a:t>tra</a:t>
            </a:r>
            <a:r>
              <a:rPr lang="en-US" dirty="0"/>
              <a:t> </a:t>
            </a:r>
            <a:r>
              <a:rPr lang="en-US" dirty="0" err="1"/>
              <a:t>sự</a:t>
            </a:r>
            <a:r>
              <a:rPr lang="en-US" dirty="0"/>
              <a:t> </a:t>
            </a:r>
            <a:r>
              <a:rPr lang="en-US" dirty="0" err="1"/>
              <a:t>đúng</a:t>
            </a:r>
            <a:r>
              <a:rPr lang="en-US" dirty="0"/>
              <a:t> </a:t>
            </a:r>
            <a:r>
              <a:rPr lang="en-US" dirty="0" err="1"/>
              <a:t>đắn</a:t>
            </a:r>
            <a:r>
              <a:rPr lang="en-US" dirty="0"/>
              <a:t> </a:t>
            </a:r>
            <a:r>
              <a:rPr lang="en-US" dirty="0" err="1"/>
              <a:t>của</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sản</a:t>
            </a:r>
            <a:r>
              <a:rPr lang="en-US" dirty="0"/>
              <a:t> </a:t>
            </a:r>
            <a:r>
              <a:rPr lang="en-US" dirty="0" err="1"/>
              <a:t>xuất</a:t>
            </a:r>
            <a:r>
              <a:rPr lang="en-US" dirty="0"/>
              <a:t>.</a:t>
            </a:r>
          </a:p>
          <a:p>
            <a:endParaRPr lang="en-US" dirty="0"/>
          </a:p>
          <a:p>
            <a:r>
              <a:rPr lang="en-US" dirty="0"/>
              <a:t>5. </a:t>
            </a:r>
            <a:r>
              <a:rPr lang="en-US" dirty="0" err="1"/>
              <a:t>Tự</a:t>
            </a:r>
            <a:r>
              <a:rPr lang="en-US" dirty="0"/>
              <a:t> </a:t>
            </a:r>
            <a:r>
              <a:rPr lang="en-US" dirty="0" err="1"/>
              <a:t>động</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bao</a:t>
            </a:r>
            <a:r>
              <a:rPr lang="en-US" dirty="0"/>
              <a:t> </a:t>
            </a:r>
            <a:r>
              <a:rPr lang="en-US" dirty="0" err="1"/>
              <a:t>gồm</a:t>
            </a:r>
            <a:r>
              <a:rPr lang="en-US" dirty="0"/>
              <a:t> robot, </a:t>
            </a:r>
            <a:r>
              <a:rPr lang="en-US" dirty="0" err="1"/>
              <a:t>máy</a:t>
            </a:r>
            <a:r>
              <a:rPr lang="en-US" dirty="0"/>
              <a:t> in, </a:t>
            </a:r>
            <a:r>
              <a:rPr lang="en-US" dirty="0" err="1"/>
              <a:t>máy</a:t>
            </a:r>
            <a:r>
              <a:rPr lang="en-US" dirty="0"/>
              <a:t> </a:t>
            </a:r>
            <a:r>
              <a:rPr lang="en-US" dirty="0" err="1"/>
              <a:t>quét</a:t>
            </a:r>
            <a:r>
              <a:rPr lang="en-US" dirty="0"/>
              <a:t>, </a:t>
            </a:r>
            <a:r>
              <a:rPr lang="en-US" dirty="0" err="1"/>
              <a:t>và</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thị</a:t>
            </a:r>
            <a:r>
              <a:rPr lang="en-US" dirty="0"/>
              <a:t> </a:t>
            </a:r>
            <a:r>
              <a:rPr lang="en-US" dirty="0" err="1"/>
              <a:t>giác</a:t>
            </a:r>
            <a:r>
              <a:rPr lang="en-US" dirty="0"/>
              <a:t> </a:t>
            </a:r>
            <a:r>
              <a:rPr lang="en-US" dirty="0" err="1"/>
              <a:t>máy</a:t>
            </a:r>
            <a:r>
              <a:rPr lang="en-US" dirty="0"/>
              <a:t>.</a:t>
            </a:r>
          </a:p>
          <a:p>
            <a:endParaRPr lang="en-US" dirty="0"/>
          </a:p>
          <a:p>
            <a:r>
              <a:rPr lang="en-US" dirty="0"/>
              <a:t>6. </a:t>
            </a:r>
            <a:r>
              <a:rPr lang="en-US" dirty="0" err="1"/>
              <a:t>Tài</a:t>
            </a:r>
            <a:r>
              <a:rPr lang="en-US" dirty="0"/>
              <a:t> </a:t>
            </a:r>
            <a:r>
              <a:rPr lang="en-US" dirty="0" err="1"/>
              <a:t>chính</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tạo</a:t>
            </a:r>
            <a:r>
              <a:rPr lang="en-US" dirty="0"/>
              <a:t> </a:t>
            </a:r>
            <a:r>
              <a:rPr lang="en-US" dirty="0" err="1"/>
              <a:t>ra</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tài</a:t>
            </a:r>
            <a:r>
              <a:rPr lang="en-US" dirty="0"/>
              <a:t> </a:t>
            </a:r>
            <a:r>
              <a:rPr lang="en-US" dirty="0" err="1"/>
              <a:t>chính</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trong</a:t>
            </a:r>
            <a:r>
              <a:rPr lang="en-US" dirty="0"/>
              <a:t> </a:t>
            </a:r>
            <a:r>
              <a:rPr lang="en-US" dirty="0" err="1"/>
              <a:t>thị</a:t>
            </a:r>
            <a:r>
              <a:rPr lang="en-US" dirty="0"/>
              <a:t> </a:t>
            </a:r>
            <a:r>
              <a:rPr lang="en-US" dirty="0" err="1"/>
              <a:t>trường</a:t>
            </a:r>
            <a:r>
              <a:rPr lang="en-US" dirty="0"/>
              <a:t> </a:t>
            </a:r>
            <a:r>
              <a:rPr lang="en-US" dirty="0" err="1"/>
              <a:t>chứng</a:t>
            </a:r>
            <a:r>
              <a:rPr lang="en-US" dirty="0"/>
              <a:t> </a:t>
            </a:r>
            <a:r>
              <a:rPr lang="en-US" dirty="0" err="1"/>
              <a:t>khoán</a:t>
            </a:r>
            <a:r>
              <a:rPr lang="en-US" dirty="0"/>
              <a:t>.</a:t>
            </a:r>
          </a:p>
          <a:p>
            <a:endParaRPr lang="en-US" dirty="0"/>
          </a:p>
          <a:p>
            <a:r>
              <a:rPr lang="en-US" dirty="0"/>
              <a:t>7. </a:t>
            </a:r>
            <a:r>
              <a:rPr lang="en-US" dirty="0" err="1"/>
              <a:t>Địa</a:t>
            </a:r>
            <a:r>
              <a:rPr lang="en-US" dirty="0"/>
              <a:t> </a:t>
            </a:r>
            <a:r>
              <a:rPr lang="en-US" dirty="0" err="1"/>
              <a:t>lý</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a:t>
            </a:r>
            <a:r>
              <a:rPr lang="en-US" dirty="0" err="1"/>
              <a:t>bản</a:t>
            </a:r>
            <a:r>
              <a:rPr lang="en-US" dirty="0"/>
              <a:t> </a:t>
            </a:r>
            <a:r>
              <a:rPr lang="en-US" dirty="0" err="1"/>
              <a:t>đồ</a:t>
            </a:r>
            <a:r>
              <a:rPr lang="en-US" dirty="0"/>
              <a:t>, </a:t>
            </a:r>
            <a:r>
              <a:rPr lang="en-US" dirty="0" err="1"/>
              <a:t>định</a:t>
            </a:r>
            <a:r>
              <a:rPr lang="en-US" dirty="0"/>
              <a:t> </a:t>
            </a:r>
            <a:r>
              <a:rPr lang="en-US" dirty="0" err="1"/>
              <a:t>vị</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a:t>
            </a:r>
          </a:p>
          <a:p>
            <a:endParaRPr lang="en-US" dirty="0"/>
          </a:p>
          <a:p>
            <a:r>
              <a:rPr lang="en-US" dirty="0"/>
              <a:t>8.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hiệu</a:t>
            </a:r>
            <a:r>
              <a:rPr lang="en-US" dirty="0"/>
              <a:t> </a:t>
            </a:r>
            <a:r>
              <a:rPr lang="en-US" dirty="0" err="1"/>
              <a:t>ứng</a:t>
            </a:r>
            <a:r>
              <a:rPr lang="en-US" dirty="0"/>
              <a:t> </a:t>
            </a:r>
            <a:r>
              <a:rPr lang="en-US" dirty="0" err="1"/>
              <a:t>đồ</a:t>
            </a:r>
            <a:r>
              <a:rPr lang="en-US" dirty="0"/>
              <a:t> </a:t>
            </a:r>
            <a:r>
              <a:rPr lang="en-US" dirty="0" err="1"/>
              <a:t>họa</a:t>
            </a:r>
            <a:r>
              <a:rPr lang="en-US" dirty="0"/>
              <a:t>, </a:t>
            </a:r>
            <a:r>
              <a:rPr lang="en-US" dirty="0" err="1"/>
              <a:t>giúp</a:t>
            </a:r>
            <a:r>
              <a:rPr lang="en-US" dirty="0"/>
              <a:t> </a:t>
            </a:r>
            <a:r>
              <a:rPr lang="en-US" dirty="0" err="1"/>
              <a:t>cho</a:t>
            </a:r>
            <a:r>
              <a:rPr lang="en-US" dirty="0"/>
              <a:t>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trở</a:t>
            </a:r>
            <a:r>
              <a:rPr lang="en-US" dirty="0"/>
              <a:t> </a:t>
            </a:r>
            <a:r>
              <a:rPr lang="en-US" dirty="0" err="1"/>
              <a:t>nên</a:t>
            </a:r>
            <a:r>
              <a:rPr lang="en-US" dirty="0"/>
              <a:t> </a:t>
            </a:r>
            <a:r>
              <a:rPr lang="en-US" dirty="0" err="1"/>
              <a:t>hấp</a:t>
            </a:r>
            <a:r>
              <a:rPr lang="en-US" dirty="0"/>
              <a:t> </a:t>
            </a:r>
            <a:r>
              <a:rPr lang="en-US" dirty="0" err="1"/>
              <a:t>dẫn</a:t>
            </a:r>
            <a:r>
              <a:rPr lang="en-US" dirty="0"/>
              <a:t> </a:t>
            </a:r>
            <a:r>
              <a:rPr lang="en-US" dirty="0" err="1"/>
              <a:t>và</a:t>
            </a:r>
            <a:r>
              <a:rPr lang="en-US" dirty="0"/>
              <a:t> </a:t>
            </a:r>
            <a:r>
              <a:rPr lang="en-US" dirty="0" err="1"/>
              <a:t>chân</a:t>
            </a:r>
            <a:r>
              <a:rPr lang="en-US" dirty="0"/>
              <a:t> </a:t>
            </a:r>
            <a:r>
              <a:rPr lang="en-US" dirty="0" err="1"/>
              <a:t>thật</a:t>
            </a:r>
            <a:r>
              <a:rPr lang="en-US" dirty="0"/>
              <a:t> </a:t>
            </a:r>
            <a:r>
              <a:rPr lang="en-US" dirty="0" err="1"/>
              <a:t>hơn</a:t>
            </a:r>
            <a:r>
              <a:rPr lang="en-US" dirty="0"/>
              <a:t>.</a:t>
            </a:r>
          </a:p>
          <a:p>
            <a:endParaRPr lang="en-US" dirty="0"/>
          </a:p>
          <a:p>
            <a:r>
              <a:rPr lang="en-US" dirty="0" err="1"/>
              <a:t>Ngoài</a:t>
            </a:r>
            <a:r>
              <a:rPr lang="en-US" dirty="0"/>
              <a:t> </a:t>
            </a:r>
            <a:r>
              <a:rPr lang="en-US" dirty="0" err="1"/>
              <a:t>ra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còn</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khác</a:t>
            </a:r>
            <a:r>
              <a:rPr lang="en-US" dirty="0"/>
              <a:t> </a:t>
            </a:r>
            <a:r>
              <a:rPr lang="en-US" dirty="0" err="1"/>
              <a:t>như</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mỹ</a:t>
            </a:r>
            <a:r>
              <a:rPr lang="en-US" dirty="0"/>
              <a:t> </a:t>
            </a:r>
            <a:r>
              <a:rPr lang="en-US" dirty="0" err="1"/>
              <a:t>thuật</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văn</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khảo</a:t>
            </a:r>
            <a:r>
              <a:rPr lang="en-US" dirty="0"/>
              <a:t> </a:t>
            </a:r>
            <a:r>
              <a:rPr lang="en-US" dirty="0" err="1"/>
              <a:t>cổ</a:t>
            </a:r>
            <a:r>
              <a:rPr lang="en-US" dirty="0"/>
              <a:t> </a:t>
            </a:r>
            <a:r>
              <a:rPr lang="en-US" dirty="0" err="1"/>
              <a:t>học</a:t>
            </a:r>
            <a:r>
              <a:rPr lang="en-US" dirty="0"/>
              <a:t>, </a:t>
            </a:r>
            <a:r>
              <a:rPr lang="en-US" dirty="0" err="1"/>
              <a:t>và</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khác</a:t>
            </a:r>
            <a:r>
              <a:rPr lang="en-US" dirty="0"/>
              <a: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27" name="TextBox 26"/>
          <p:cNvSpPr txBox="1"/>
          <p:nvPr/>
        </p:nvSpPr>
        <p:spPr>
          <a:xfrm>
            <a:off x="3429000" y="1769251"/>
            <a:ext cx="7981993" cy="707886"/>
          </a:xfrm>
          <a:prstGeom prst="rect">
            <a:avLst/>
          </a:prstGeom>
          <a:solidFill>
            <a:srgbClr val="004651"/>
          </a:solidFill>
        </p:spPr>
        <p:txBody>
          <a:bodyPr wrap="non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I. GIỚI THIỆU PHÂN ĐOẠN ẢNH</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12" name="TextBox 11"/>
          <p:cNvSpPr txBox="1"/>
          <p:nvPr/>
        </p:nvSpPr>
        <p:spPr>
          <a:xfrm>
            <a:off x="6172200" y="3219143"/>
            <a:ext cx="8915399" cy="3539430"/>
          </a:xfrm>
          <a:prstGeom prst="rect">
            <a:avLst/>
          </a:prstGeom>
          <a:noFill/>
        </p:spPr>
        <p:txBody>
          <a:bodyPr wrap="square" rtlCol="0">
            <a:spAutoFit/>
          </a:bodyPr>
          <a:lstStyle/>
          <a:p>
            <a:r>
              <a:rPr lang="en-US" sz="3200" dirty="0" err="1"/>
              <a:t>Phân</a:t>
            </a:r>
            <a:r>
              <a:rPr lang="en-US" sz="3200" dirty="0"/>
              <a:t> </a:t>
            </a:r>
            <a:r>
              <a:rPr lang="en-US" sz="3200" dirty="0" err="1"/>
              <a:t>đoạn</a:t>
            </a:r>
            <a:r>
              <a:rPr lang="en-US" sz="3200" dirty="0"/>
              <a:t> </a:t>
            </a:r>
            <a:r>
              <a:rPr lang="en-US" sz="3200" dirty="0" err="1"/>
              <a:t>ảnh</a:t>
            </a:r>
            <a:r>
              <a:rPr lang="en-US" sz="3200" dirty="0"/>
              <a:t> </a:t>
            </a:r>
            <a:r>
              <a:rPr lang="en-US" sz="3200" dirty="0" err="1"/>
              <a:t>là</a:t>
            </a:r>
            <a:r>
              <a:rPr lang="en-US" sz="3200" dirty="0"/>
              <a:t> </a:t>
            </a:r>
            <a:r>
              <a:rPr lang="en-US" sz="3200" dirty="0" err="1"/>
              <a:t>tác</a:t>
            </a:r>
            <a:r>
              <a:rPr lang="en-US" sz="3200" dirty="0"/>
              <a:t> </a:t>
            </a:r>
            <a:r>
              <a:rPr lang="en-US" sz="3200" dirty="0" err="1"/>
              <a:t>vụ</a:t>
            </a:r>
            <a:r>
              <a:rPr lang="en-US" sz="3200" dirty="0"/>
              <a:t> </a:t>
            </a:r>
            <a:r>
              <a:rPr lang="en-US" sz="3200" dirty="0" err="1"/>
              <a:t>quan</a:t>
            </a:r>
            <a:r>
              <a:rPr lang="en-US" sz="3200" dirty="0"/>
              <a:t> </a:t>
            </a:r>
            <a:r>
              <a:rPr lang="en-US" sz="3200" dirty="0" err="1"/>
              <a:t>trọng</a:t>
            </a:r>
            <a:r>
              <a:rPr lang="en-US" sz="3200" dirty="0"/>
              <a:t> </a:t>
            </a:r>
            <a:r>
              <a:rPr lang="en-US" sz="3200" dirty="0" err="1"/>
              <a:t>của</a:t>
            </a:r>
            <a:r>
              <a:rPr lang="en-US" sz="3200" dirty="0"/>
              <a:t> </a:t>
            </a:r>
            <a:r>
              <a:rPr lang="en-US" sz="3200" dirty="0" err="1"/>
              <a:t>xử</a:t>
            </a:r>
            <a:r>
              <a:rPr lang="en-US" sz="3200" dirty="0"/>
              <a:t> </a:t>
            </a:r>
            <a:r>
              <a:rPr lang="en-US" sz="3200" dirty="0" err="1"/>
              <a:t>lý</a:t>
            </a:r>
            <a:r>
              <a:rPr lang="en-US" sz="3200" dirty="0"/>
              <a:t> </a:t>
            </a:r>
            <a:r>
              <a:rPr lang="en-US" sz="3200" dirty="0" err="1"/>
              <a:t>hình</a:t>
            </a:r>
            <a:r>
              <a:rPr lang="en-US" sz="3200" dirty="0"/>
              <a:t> </a:t>
            </a:r>
            <a:r>
              <a:rPr lang="en-US" sz="3200" dirty="0" err="1"/>
              <a:t>ảnh</a:t>
            </a:r>
            <a:r>
              <a:rPr lang="en-US" sz="3200" dirty="0"/>
              <a:t> </a:t>
            </a:r>
            <a:r>
              <a:rPr lang="en-US" sz="3200" dirty="0" err="1"/>
              <a:t>và</a:t>
            </a:r>
            <a:r>
              <a:rPr lang="en-US" sz="3200" dirty="0"/>
              <a:t> </a:t>
            </a:r>
            <a:r>
              <a:rPr lang="en-US" sz="3200" dirty="0" err="1"/>
              <a:t>thị</a:t>
            </a:r>
            <a:r>
              <a:rPr lang="en-US" sz="3200" dirty="0"/>
              <a:t> </a:t>
            </a:r>
            <a:r>
              <a:rPr lang="en-US" sz="3200" dirty="0" err="1"/>
              <a:t>giác</a:t>
            </a:r>
            <a:r>
              <a:rPr lang="en-US" sz="3200" dirty="0"/>
              <a:t> </a:t>
            </a:r>
            <a:r>
              <a:rPr lang="en-US" sz="3200" dirty="0" err="1">
                <a:latin typeface="Times New Roman" panose="02020603050405020304" pitchFamily="18" charset="0"/>
                <a:cs typeface="Times New Roman" panose="02020603050405020304" pitchFamily="18" charset="0"/>
              </a:rPr>
              <a:t>máy</a:t>
            </a:r>
            <a:r>
              <a:rPr lang="en-US" sz="3200" dirty="0"/>
              <a:t> </a:t>
            </a:r>
            <a:r>
              <a:rPr lang="en-US" sz="3200" dirty="0" err="1"/>
              <a:t>tính</a:t>
            </a:r>
            <a:r>
              <a:rPr lang="en-US" sz="3200" dirty="0"/>
              <a:t>, </a:t>
            </a:r>
            <a:r>
              <a:rPr lang="en-US" sz="3200" dirty="0" err="1"/>
              <a:t>nó</a:t>
            </a:r>
            <a:r>
              <a:rPr lang="en-US" sz="3200" dirty="0"/>
              <a:t> </a:t>
            </a:r>
            <a:r>
              <a:rPr lang="en-US" sz="3200" dirty="0" err="1"/>
              <a:t>cho</a:t>
            </a:r>
            <a:r>
              <a:rPr lang="en-US" sz="3200" dirty="0"/>
              <a:t> </a:t>
            </a:r>
            <a:r>
              <a:rPr lang="en-US" sz="3200" dirty="0" err="1"/>
              <a:t>phép</a:t>
            </a:r>
            <a:r>
              <a:rPr lang="en-US" sz="3200" dirty="0"/>
              <a:t> </a:t>
            </a:r>
            <a:r>
              <a:rPr lang="en-US" sz="3200" dirty="0" err="1"/>
              <a:t>phân</a:t>
            </a:r>
            <a:r>
              <a:rPr lang="en-US" sz="3200" dirty="0"/>
              <a:t> </a:t>
            </a:r>
            <a:r>
              <a:rPr lang="en-US" sz="3200" dirty="0" err="1"/>
              <a:t>tách</a:t>
            </a:r>
            <a:r>
              <a:rPr lang="en-US" sz="3200" dirty="0"/>
              <a:t> </a:t>
            </a:r>
            <a:r>
              <a:rPr lang="en-US" sz="3200" dirty="0" err="1"/>
              <a:t>ảnh</a:t>
            </a:r>
            <a:r>
              <a:rPr lang="en-US" sz="3200" dirty="0"/>
              <a:t> </a:t>
            </a:r>
            <a:r>
              <a:rPr lang="en-US" sz="3200" dirty="0" err="1"/>
              <a:t>thành</a:t>
            </a:r>
            <a:r>
              <a:rPr lang="en-US" sz="3200" dirty="0"/>
              <a:t> </a:t>
            </a:r>
            <a:r>
              <a:rPr lang="en-US" sz="3200" dirty="0" err="1"/>
              <a:t>các</a:t>
            </a:r>
            <a:r>
              <a:rPr lang="en-US" sz="3200" dirty="0"/>
              <a:t> </a:t>
            </a:r>
            <a:r>
              <a:rPr lang="en-US" sz="3200" dirty="0" err="1"/>
              <a:t>vùng</a:t>
            </a:r>
            <a:r>
              <a:rPr lang="en-US" sz="3200" dirty="0"/>
              <a:t> </a:t>
            </a:r>
            <a:r>
              <a:rPr lang="en-US" sz="3200" dirty="0" err="1"/>
              <a:t>riêng</a:t>
            </a:r>
            <a:r>
              <a:rPr lang="en-US" sz="3200" dirty="0"/>
              <a:t> </a:t>
            </a:r>
            <a:r>
              <a:rPr lang="en-US" sz="3200" dirty="0" err="1"/>
              <a:t>biệt</a:t>
            </a:r>
            <a:r>
              <a:rPr lang="en-US" sz="3200" dirty="0"/>
              <a:t> </a:t>
            </a:r>
            <a:r>
              <a:rPr lang="en-US" sz="3200" dirty="0" err="1"/>
              <a:t>và</a:t>
            </a:r>
            <a:r>
              <a:rPr lang="en-US" sz="3200" dirty="0"/>
              <a:t> </a:t>
            </a:r>
            <a:r>
              <a:rPr lang="en-US" sz="3200" dirty="0" err="1"/>
              <a:t>độc</a:t>
            </a:r>
            <a:r>
              <a:rPr lang="en-US" sz="3200" dirty="0"/>
              <a:t> </a:t>
            </a:r>
            <a:r>
              <a:rPr lang="en-US" sz="3200" dirty="0" err="1"/>
              <a:t>lập</a:t>
            </a:r>
            <a:r>
              <a:rPr lang="en-US" sz="3200" dirty="0"/>
              <a:t>, </a:t>
            </a:r>
            <a:r>
              <a:rPr lang="en-US" sz="3200" dirty="0" err="1"/>
              <a:t>từ</a:t>
            </a:r>
            <a:r>
              <a:rPr lang="en-US" sz="3200" dirty="0"/>
              <a:t> </a:t>
            </a:r>
            <a:r>
              <a:rPr lang="en-US" sz="3200" dirty="0" err="1"/>
              <a:t>đó</a:t>
            </a:r>
            <a:r>
              <a:rPr lang="en-US" sz="3200" dirty="0"/>
              <a:t> </a:t>
            </a:r>
            <a:r>
              <a:rPr lang="en-US" sz="3200" dirty="0" err="1"/>
              <a:t>có</a:t>
            </a:r>
            <a:r>
              <a:rPr lang="en-US" sz="3200" dirty="0"/>
              <a:t> </a:t>
            </a:r>
            <a:r>
              <a:rPr lang="en-US" sz="3200" dirty="0" err="1"/>
              <a:t>thể</a:t>
            </a:r>
            <a:r>
              <a:rPr lang="en-US" sz="3200" dirty="0"/>
              <a:t> </a:t>
            </a:r>
            <a:r>
              <a:rPr lang="en-US" sz="3200" dirty="0" err="1"/>
              <a:t>mô</a:t>
            </a:r>
            <a:r>
              <a:rPr lang="en-US" sz="3200" dirty="0"/>
              <a:t> </a:t>
            </a:r>
            <a:r>
              <a:rPr lang="en-US" sz="3200" dirty="0" err="1"/>
              <a:t>tả</a:t>
            </a:r>
            <a:r>
              <a:rPr lang="en-US" sz="3200" dirty="0"/>
              <a:t>, </a:t>
            </a:r>
            <a:r>
              <a:rPr lang="en-US" sz="3200" dirty="0" err="1"/>
              <a:t>biểu</a:t>
            </a:r>
            <a:r>
              <a:rPr lang="en-US" sz="3200" dirty="0"/>
              <a:t> </a:t>
            </a:r>
            <a:r>
              <a:rPr lang="en-US" sz="3200" dirty="0" err="1"/>
              <a:t>diễn</a:t>
            </a:r>
            <a:r>
              <a:rPr lang="en-US" sz="3200" dirty="0"/>
              <a:t>, </a:t>
            </a:r>
            <a:r>
              <a:rPr lang="en-US" sz="3200" dirty="0" err="1"/>
              <a:t>phân</a:t>
            </a:r>
            <a:r>
              <a:rPr lang="en-US" sz="3200" dirty="0"/>
              <a:t> </a:t>
            </a:r>
            <a:r>
              <a:rPr lang="en-US" sz="3200" dirty="0" err="1"/>
              <a:t>tích</a:t>
            </a:r>
            <a:r>
              <a:rPr lang="en-US" sz="3200" dirty="0"/>
              <a:t> </a:t>
            </a:r>
            <a:r>
              <a:rPr lang="en-US" sz="3200" dirty="0" err="1"/>
              <a:t>và</a:t>
            </a:r>
            <a:r>
              <a:rPr lang="en-US" sz="3200" dirty="0"/>
              <a:t> </a:t>
            </a:r>
            <a:r>
              <a:rPr lang="en-US" sz="3200" dirty="0" err="1"/>
              <a:t>phân</a:t>
            </a:r>
            <a:r>
              <a:rPr lang="en-US" sz="3200" dirty="0"/>
              <a:t> </a:t>
            </a:r>
            <a:r>
              <a:rPr lang="en-US" sz="3200" dirty="0" err="1"/>
              <a:t>loại</a:t>
            </a:r>
            <a:r>
              <a:rPr lang="en-US" sz="3200" dirty="0"/>
              <a:t> </a:t>
            </a:r>
            <a:r>
              <a:rPr lang="en-US" sz="3200" dirty="0" err="1"/>
              <a:t>các</a:t>
            </a:r>
            <a:r>
              <a:rPr lang="en-US" sz="3200" dirty="0"/>
              <a:t> </a:t>
            </a:r>
            <a:r>
              <a:rPr lang="en-US" sz="3200" dirty="0" err="1"/>
              <a:t>đối</a:t>
            </a:r>
            <a:r>
              <a:rPr lang="en-US" sz="3200" dirty="0"/>
              <a:t> </a:t>
            </a:r>
            <a:r>
              <a:rPr lang="en-US" sz="3200" dirty="0" err="1"/>
              <a:t>tượng</a:t>
            </a:r>
            <a:r>
              <a:rPr lang="en-US" sz="3200" dirty="0"/>
              <a:t> </a:t>
            </a:r>
            <a:r>
              <a:rPr lang="en-US" sz="3200" dirty="0" err="1"/>
              <a:t>trong</a:t>
            </a:r>
            <a:r>
              <a:rPr lang="en-US" sz="3200" dirty="0"/>
              <a:t> </a:t>
            </a:r>
            <a:r>
              <a:rPr lang="en-US" sz="3200" dirty="0" err="1"/>
              <a:t>ảnh</a:t>
            </a:r>
            <a:r>
              <a:rPr lang="en-US" sz="3200" dirty="0"/>
              <a:t>. </a:t>
            </a:r>
            <a:r>
              <a:rPr lang="en-US" sz="3200" dirty="0" err="1"/>
              <a:t>Tuy</a:t>
            </a:r>
            <a:r>
              <a:rPr lang="en-US" sz="3200" dirty="0"/>
              <a:t> </a:t>
            </a:r>
            <a:r>
              <a:rPr lang="en-US" sz="3200" dirty="0" err="1"/>
              <a:t>nhiên</a:t>
            </a:r>
            <a:r>
              <a:rPr lang="en-US" sz="3200" dirty="0"/>
              <a:t>, </a:t>
            </a:r>
            <a:r>
              <a:rPr lang="en-US" sz="3200" dirty="0" err="1"/>
              <a:t>phân</a:t>
            </a:r>
            <a:r>
              <a:rPr lang="en-US" sz="3200" dirty="0"/>
              <a:t> </a:t>
            </a:r>
            <a:r>
              <a:rPr lang="en-US" sz="3200" dirty="0" err="1"/>
              <a:t>đoạn</a:t>
            </a:r>
            <a:r>
              <a:rPr lang="en-US" sz="3200" dirty="0"/>
              <a:t> </a:t>
            </a:r>
            <a:r>
              <a:rPr lang="en-US" sz="3200" dirty="0" err="1"/>
              <a:t>ảnh</a:t>
            </a:r>
            <a:r>
              <a:rPr lang="en-US" sz="3200" dirty="0"/>
              <a:t> </a:t>
            </a:r>
            <a:r>
              <a:rPr lang="en-US" sz="3200" dirty="0" err="1"/>
              <a:t>là</a:t>
            </a:r>
            <a:r>
              <a:rPr lang="en-US" sz="3200" dirty="0"/>
              <a:t> </a:t>
            </a:r>
            <a:r>
              <a:rPr lang="en-US" sz="3200" dirty="0" err="1"/>
              <a:t>một</a:t>
            </a:r>
            <a:r>
              <a:rPr lang="en-US" sz="3200" dirty="0"/>
              <a:t> </a:t>
            </a:r>
            <a:r>
              <a:rPr lang="en-US" sz="3200" dirty="0" err="1"/>
              <a:t>vấn</a:t>
            </a:r>
            <a:r>
              <a:rPr lang="en-US" sz="3200" dirty="0"/>
              <a:t> </a:t>
            </a:r>
            <a:r>
              <a:rPr lang="en-US" sz="3200" dirty="0" err="1"/>
              <a:t>đề</a:t>
            </a:r>
            <a:r>
              <a:rPr lang="en-US" sz="3200" dirty="0"/>
              <a:t> </a:t>
            </a:r>
            <a:r>
              <a:rPr lang="en-US" sz="3200" dirty="0" err="1"/>
              <a:t>khó</a:t>
            </a:r>
            <a:r>
              <a:rPr lang="en-US" sz="3200" dirty="0"/>
              <a:t> </a:t>
            </a:r>
            <a:r>
              <a:rPr lang="en-US" sz="3200" dirty="0" err="1"/>
              <a:t>vì</a:t>
            </a:r>
            <a:r>
              <a:rPr lang="en-US" sz="3200" dirty="0"/>
              <a:t> </a:t>
            </a:r>
            <a:r>
              <a:rPr lang="en-US" sz="3200" dirty="0" err="1"/>
              <a:t>sự</a:t>
            </a:r>
            <a:r>
              <a:rPr lang="en-US" sz="3200" dirty="0"/>
              <a:t> </a:t>
            </a:r>
            <a:r>
              <a:rPr lang="en-US" sz="3200" dirty="0" err="1"/>
              <a:t>đa</a:t>
            </a:r>
            <a:r>
              <a:rPr lang="en-US" sz="3200" dirty="0"/>
              <a:t> </a:t>
            </a:r>
            <a:r>
              <a:rPr lang="en-US" sz="3200" dirty="0" err="1"/>
              <a:t>dạng</a:t>
            </a:r>
            <a:r>
              <a:rPr lang="en-US" sz="3200" dirty="0"/>
              <a:t> </a:t>
            </a:r>
            <a:r>
              <a:rPr lang="en-US" sz="3200" dirty="0" err="1"/>
              <a:t>và</a:t>
            </a:r>
            <a:r>
              <a:rPr lang="en-US" sz="3200" dirty="0"/>
              <a:t> </a:t>
            </a:r>
            <a:r>
              <a:rPr lang="en-US" sz="3200" dirty="0" err="1"/>
              <a:t>phức</a:t>
            </a:r>
            <a:r>
              <a:rPr lang="en-US" sz="3200" dirty="0"/>
              <a:t> </a:t>
            </a:r>
            <a:r>
              <a:rPr lang="en-US" sz="3200" dirty="0" err="1"/>
              <a:t>tạp</a:t>
            </a:r>
            <a:r>
              <a:rPr lang="en-US" sz="3200" dirty="0"/>
              <a:t> </a:t>
            </a:r>
            <a:r>
              <a:rPr lang="en-US" sz="3200" dirty="0" err="1"/>
              <a:t>của</a:t>
            </a:r>
            <a:r>
              <a:rPr lang="en-US" sz="3200" dirty="0"/>
              <a:t> </a:t>
            </a:r>
            <a:r>
              <a:rPr lang="en-US" sz="3200" dirty="0" err="1"/>
              <a:t>ảnh</a:t>
            </a:r>
            <a:r>
              <a:rPr lang="en-US" sz="3200" dirty="0"/>
              <a:t>, </a:t>
            </a:r>
            <a:r>
              <a:rPr lang="en-US" sz="3200" dirty="0" err="1"/>
              <a:t>và</a:t>
            </a:r>
            <a:r>
              <a:rPr lang="en-US" sz="3200" dirty="0"/>
              <a:t> </a:t>
            </a:r>
            <a:r>
              <a:rPr lang="en-US" sz="3200" dirty="0" err="1"/>
              <a:t>vẫn</a:t>
            </a:r>
            <a:r>
              <a:rPr lang="en-US" sz="3200" dirty="0"/>
              <a:t> </a:t>
            </a:r>
            <a:r>
              <a:rPr lang="en-US" sz="3200" dirty="0" err="1"/>
              <a:t>chưa</a:t>
            </a:r>
            <a:r>
              <a:rPr lang="en-US" sz="3200" dirty="0"/>
              <a:t> </a:t>
            </a:r>
            <a:r>
              <a:rPr lang="en-US" sz="3200" dirty="0" err="1"/>
              <a:t>được</a:t>
            </a:r>
            <a:r>
              <a:rPr lang="en-US" sz="3200" dirty="0"/>
              <a:t> </a:t>
            </a:r>
            <a:r>
              <a:rPr lang="en-US" sz="3200" dirty="0" err="1"/>
              <a:t>giải</a:t>
            </a:r>
            <a:r>
              <a:rPr lang="en-US" sz="3200" dirty="0"/>
              <a:t> </a:t>
            </a:r>
            <a:r>
              <a:rPr lang="en-US" sz="3200" dirty="0" err="1"/>
              <a:t>quyết</a:t>
            </a:r>
            <a:r>
              <a:rPr lang="en-US" sz="3200" dirty="0"/>
              <a:t> </a:t>
            </a:r>
            <a:r>
              <a:rPr lang="en-US" sz="3200" dirty="0" err="1"/>
              <a:t>hoàn</a:t>
            </a:r>
            <a:r>
              <a:rPr lang="en-US" sz="3200" dirty="0"/>
              <a:t> </a:t>
            </a:r>
            <a:r>
              <a:rPr lang="en-US" sz="3200" dirty="0" err="1"/>
              <a:t>toàn</a:t>
            </a:r>
            <a:r>
              <a:rPr lang="en-US" sz="3200" dirty="0"/>
              <a:t>.</a:t>
            </a:r>
          </a:p>
        </p:txBody>
      </p:sp>
    </p:spTree>
    <p:extLst>
      <p:ext uri="{BB962C8B-B14F-4D97-AF65-F5344CB8AC3E}">
        <p14:creationId xmlns:p14="http://schemas.microsoft.com/office/powerpoint/2010/main" val="17814922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31" name="TextBox 30"/>
          <p:cNvSpPr txBox="1"/>
          <p:nvPr/>
        </p:nvSpPr>
        <p:spPr>
          <a:xfrm>
            <a:off x="670939" y="1730328"/>
            <a:ext cx="12573000" cy="707886"/>
          </a:xfrm>
          <a:prstGeom prst="rect">
            <a:avLst/>
          </a:prstGeom>
          <a:solidFill>
            <a:srgbClr val="004651"/>
          </a:solidFill>
        </p:spPr>
        <p:txBody>
          <a:bodyPr wrap="square" rtlCol="0">
            <a:spAutoFit/>
          </a:bodyPr>
          <a:lstStyle/>
          <a:p>
            <a:r>
              <a:rPr lang="en-US" sz="4000" dirty="0" smtClean="0">
                <a:solidFill>
                  <a:schemeClr val="bg1"/>
                </a:solidFill>
                <a:latin typeface="Times New Roman" panose="02020603050405020304" pitchFamily="18" charset="0"/>
                <a:cs typeface="Times New Roman" panose="02020603050405020304" pitchFamily="18" charset="0"/>
              </a:rPr>
              <a:t>II. GIỚI THIỆU PHÂN ĐOẠN DỰA TRÊN CƯỜNG ĐỘ</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914400" y="3086100"/>
            <a:ext cx="15986108" cy="584775"/>
          </a:xfrm>
          <a:prstGeom prst="rect">
            <a:avLst/>
          </a:prstGeom>
          <a:noFill/>
        </p:spPr>
        <p:txBody>
          <a:bodyPr wrap="none" rtlCol="0">
            <a:spAutoFit/>
          </a:bodyPr>
          <a:lstStyle/>
          <a:p>
            <a:r>
              <a:rPr lang="en-US" sz="3200" dirty="0" err="1" smtClean="0">
                <a:latin typeface="Times New Roman" panose="02020603050405020304" pitchFamily="18" charset="0"/>
                <a:cs typeface="Times New Roman" panose="02020603050405020304" pitchFamily="18" charset="0"/>
              </a:rPr>
              <a:t>Các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phương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pháp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dựa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trên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cường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độ</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được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xem</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là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hướng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tiếp</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cận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giản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nhất</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để</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đoạn</a:t>
            </a:r>
            <a:endParaRPr lang="en-US" sz="3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926123" y="3977247"/>
            <a:ext cx="12573000" cy="1569660"/>
          </a:xfrm>
          <a:prstGeom prst="rect">
            <a:avLst/>
          </a:prstGeom>
          <a:noFill/>
        </p:spPr>
        <p:txBody>
          <a:bodyPr wrap="square" rtlCol="0">
            <a:spAutoFit/>
          </a:bodyPr>
          <a:lstStyle/>
          <a:p>
            <a:r>
              <a:rPr lang="vi-VN" sz="3200" dirty="0">
                <a:latin typeface="Times New Roman" panose="02020603050405020304" pitchFamily="18" charset="0"/>
                <a:cs typeface="Times New Roman" panose="02020603050405020304" pitchFamily="18" charset="0"/>
              </a:rPr>
              <a:t>Phân đoạn dựa trên cường độ thường được thực hiện bằng cách thiết lập một ngưỡng cường độ và phân tách các pixel thành hai nhóm: nhóm có cường độ lớn hơn ngưỡng và nhóm có cường độ nhỏ hơn ngưỡng.</a:t>
            </a:r>
            <a:endParaRPr lang="en-US" sz="32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600200" y="5877008"/>
            <a:ext cx="7230484" cy="3991532"/>
          </a:xfrm>
          <a:prstGeom prst="rect">
            <a:avLst/>
          </a:prstGeom>
        </p:spPr>
      </p:pic>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Tree>
    <p:extLst>
      <p:ext uri="{BB962C8B-B14F-4D97-AF65-F5344CB8AC3E}">
        <p14:creationId xmlns:p14="http://schemas.microsoft.com/office/powerpoint/2010/main" val="42553147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340443" y="508061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3030200" y="342900"/>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14"/>
          <p:cNvGrpSpPr/>
          <p:nvPr/>
        </p:nvGrpSpPr>
        <p:grpSpPr>
          <a:xfrm>
            <a:off x="902661" y="707395"/>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
        <p:nvSpPr>
          <p:cNvPr id="12" name="TextBox 15"/>
          <p:cNvSpPr txBox="1"/>
          <p:nvPr/>
        </p:nvSpPr>
        <p:spPr>
          <a:xfrm>
            <a:off x="1219200" y="1797555"/>
            <a:ext cx="8766679" cy="615553"/>
          </a:xfrm>
          <a:prstGeom prst="rect">
            <a:avLst/>
          </a:prstGeom>
          <a:solidFill>
            <a:srgbClr val="004651"/>
          </a:solidFill>
        </p:spPr>
        <p:txBody>
          <a:bodyPr wrap="square" lIns="0" tIns="0" rIns="0" bIns="0" rtlCol="0" anchor="t">
            <a:spAutoFit/>
          </a:bodyPr>
          <a:lstStyle/>
          <a:p>
            <a:r>
              <a:rPr lang="en-US" sz="4000" dirty="0">
                <a:solidFill>
                  <a:schemeClr val="bg1"/>
                </a:solidFill>
                <a:latin typeface="Times New Roman" panose="02020603050405020304" pitchFamily="18" charset="0"/>
                <a:cs typeface="Times New Roman" panose="02020603050405020304" pitchFamily="18" charset="0"/>
              </a:rPr>
              <a:t>III. CÁC PHƯƠNG PHÁP PHÂN ĐOẠN</a:t>
            </a:r>
          </a:p>
        </p:txBody>
      </p:sp>
      <p:sp>
        <p:nvSpPr>
          <p:cNvPr id="13" name="TextBox 12"/>
          <p:cNvSpPr txBox="1"/>
          <p:nvPr/>
        </p:nvSpPr>
        <p:spPr>
          <a:xfrm>
            <a:off x="928537" y="3166921"/>
            <a:ext cx="5570995"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1</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ngưỡng</a:t>
            </a:r>
            <a:r>
              <a:rPr lang="en-US" sz="3200" dirty="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ảnh</a:t>
            </a:r>
            <a:endParaRPr lang="en-US" sz="32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902661" y="4990193"/>
            <a:ext cx="4254274"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2</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đơn</a:t>
            </a:r>
            <a:endParaRPr lang="en-US" sz="32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937845" y="6831436"/>
            <a:ext cx="4115020" cy="584775"/>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3. </a:t>
            </a:r>
            <a:r>
              <a:rPr lang="en-US" sz="3200" dirty="0" err="1" smtClean="0">
                <a:latin typeface="Times New Roman" panose="02020603050405020304" pitchFamily="18" charset="0"/>
                <a:cs typeface="Times New Roman" panose="02020603050405020304" pitchFamily="18" charset="0"/>
              </a:rPr>
              <a:t>Ngưỡng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kép</a:t>
            </a:r>
            <a:endParaRPr lang="en-US" sz="32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5380436" y="4069861"/>
            <a:ext cx="630069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bộ</a:t>
            </a:r>
            <a:endParaRPr lang="en-US" sz="3200" dirty="0">
              <a:latin typeface="Times New Roman" panose="02020603050405020304" pitchFamily="18" charset="0"/>
              <a:cs typeface="Times New Roman" panose="02020603050405020304" pitchFamily="18" charset="0"/>
            </a:endParaRPr>
          </a:p>
        </p:txBody>
      </p:sp>
      <p:sp>
        <p:nvSpPr>
          <p:cNvPr id="21" name="TextBox 20"/>
          <p:cNvSpPr txBox="1"/>
          <p:nvPr/>
        </p:nvSpPr>
        <p:spPr>
          <a:xfrm>
            <a:off x="5357817" y="7902495"/>
            <a:ext cx="9546458" cy="107721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6</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Tác</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động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của</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chiếu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sáng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và</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nhiễu</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đối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với</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ngưỡng</a:t>
            </a:r>
            <a:endParaRPr lang="en-US" sz="3200" dirty="0">
              <a:latin typeface="Times New Roman" panose="02020603050405020304" pitchFamily="18" charset="0"/>
              <a:cs typeface="Times New Roman" panose="02020603050405020304" pitchFamily="18" charset="0"/>
            </a:endParaRPr>
          </a:p>
        </p:txBody>
      </p:sp>
      <p:sp>
        <p:nvSpPr>
          <p:cNvPr id="22" name="TextBox 21"/>
          <p:cNvSpPr txBox="1"/>
          <p:nvPr/>
        </p:nvSpPr>
        <p:spPr>
          <a:xfrm>
            <a:off x="5390247" y="6000439"/>
            <a:ext cx="6824285"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5</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Phân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ngưỡng</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toàn</a:t>
            </a:r>
            <a:r>
              <a:rPr lang="en-US" sz="3200" dirty="0" smtClean="0">
                <a:latin typeface="Times New Roman" panose="02020603050405020304" pitchFamily="18" charset="0"/>
                <a:cs typeface="Times New Roman" panose="02020603050405020304" pitchFamily="18" charset="0"/>
              </a:rPr>
              <a:t> </a:t>
            </a:r>
            <a:r>
              <a:rPr lang="en-US" sz="3200" dirty="0" err="1" smtClean="0">
                <a:latin typeface="Times New Roman" panose="02020603050405020304" pitchFamily="18" charset="0"/>
                <a:cs typeface="Times New Roman" panose="02020603050405020304" pitchFamily="18" charset="0"/>
              </a:rPr>
              <a:t>cục</a:t>
            </a:r>
            <a:endParaRPr lang="en-US" sz="3200" dirty="0">
              <a:latin typeface="Times New Roman" panose="02020603050405020304" pitchFamily="18" charset="0"/>
              <a:cs typeface="Times New Roman" panose="02020603050405020304" pitchFamily="18" charset="0"/>
            </a:endParaRPr>
          </a:p>
        </p:txBody>
      </p:sp>
      <p:grpSp>
        <p:nvGrpSpPr>
          <p:cNvPr id="23" name="Group 2"/>
          <p:cNvGrpSpPr/>
          <p:nvPr/>
        </p:nvGrpSpPr>
        <p:grpSpPr>
          <a:xfrm>
            <a:off x="10327824" y="1550327"/>
            <a:ext cx="7289363" cy="6312623"/>
            <a:chOff x="0" y="0"/>
            <a:chExt cx="3619627" cy="3134614"/>
          </a:xfrm>
          <a:solidFill>
            <a:srgbClr val="A4E473"/>
          </a:solidFill>
        </p:grpSpPr>
        <p:sp>
          <p:nvSpPr>
            <p:cNvPr id="24"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Tree>
    <p:extLst>
      <p:ext uri="{BB962C8B-B14F-4D97-AF65-F5344CB8AC3E}">
        <p14:creationId xmlns:p14="http://schemas.microsoft.com/office/powerpoint/2010/main" val="6852073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93639" y="5143500"/>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7183517" y="-229374"/>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1635363" y="1038056"/>
            <a:ext cx="7957376" cy="689072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r="-29893"/>
              </a:stretch>
            </a:blipFill>
          </p:spPr>
        </p:sp>
      </p:grpSp>
      <p:grpSp>
        <p:nvGrpSpPr>
          <p:cNvPr id="11" name="Group 11"/>
          <p:cNvGrpSpPr/>
          <p:nvPr/>
        </p:nvGrpSpPr>
        <p:grpSpPr>
          <a:xfrm rot="-10800000">
            <a:off x="9442595" y="6696694"/>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3" name="TextBox 12"/>
          <p:cNvSpPr txBox="1"/>
          <p:nvPr/>
        </p:nvSpPr>
        <p:spPr>
          <a:xfrm>
            <a:off x="494815" y="867138"/>
            <a:ext cx="5570995"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1</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Phân</a:t>
            </a:r>
            <a:r>
              <a:rPr lang="en-US" sz="4000" dirty="0" smtClean="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ngưỡng</a:t>
            </a:r>
            <a:r>
              <a:rPr lang="en-US" sz="4000" dirty="0">
                <a:latin typeface="Times New Roman" panose="02020603050405020304" pitchFamily="18" charset="0"/>
                <a:cs typeface="Times New Roman" panose="02020603050405020304" pitchFamily="18" charset="0"/>
              </a:rPr>
              <a:t> </a:t>
            </a:r>
            <a:r>
              <a:rPr lang="en-US" sz="4000" dirty="0" err="1" smtClean="0">
                <a:latin typeface="Times New Roman" panose="02020603050405020304" pitchFamily="18" charset="0"/>
                <a:cs typeface="Times New Roman" panose="02020603050405020304" pitchFamily="18" charset="0"/>
              </a:rPr>
              <a:t>ảnh</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74510" y="1538303"/>
            <a:ext cx="8077887" cy="2554545"/>
          </a:xfrm>
          <a:prstGeom prst="rect">
            <a:avLst/>
          </a:prstGeom>
          <a:noFill/>
        </p:spPr>
        <p:txBody>
          <a:bodyPr wrap="square" rtlCol="0">
            <a:spAutoFit/>
          </a:bodyPr>
          <a:lstStyle/>
          <a:p>
            <a:r>
              <a:rPr lang="en-US" sz="3200" dirty="0" err="1"/>
              <a:t>Là</a:t>
            </a:r>
            <a:r>
              <a:rPr lang="en-US" sz="3200" dirty="0"/>
              <a:t> </a:t>
            </a:r>
            <a:r>
              <a:rPr lang="en-US" sz="3200" dirty="0" err="1"/>
              <a:t>một</a:t>
            </a:r>
            <a:r>
              <a:rPr lang="en-US" sz="3200" dirty="0"/>
              <a:t> </a:t>
            </a:r>
            <a:r>
              <a:rPr lang="en-US" sz="3200" dirty="0" err="1"/>
              <a:t>trong</a:t>
            </a:r>
            <a:r>
              <a:rPr lang="en-US" sz="3200" dirty="0"/>
              <a:t> </a:t>
            </a:r>
            <a:r>
              <a:rPr lang="en-US" sz="3200" dirty="0" err="1"/>
              <a:t>những</a:t>
            </a:r>
            <a:r>
              <a:rPr lang="en-US" sz="3200" dirty="0"/>
              <a:t> </a:t>
            </a:r>
            <a:r>
              <a:rPr lang="en-US" sz="3200" dirty="0" err="1"/>
              <a:t>phương</a:t>
            </a:r>
            <a:r>
              <a:rPr lang="en-US" sz="3200" dirty="0"/>
              <a:t> </a:t>
            </a:r>
            <a:r>
              <a:rPr lang="en-US" sz="3200" dirty="0" err="1"/>
              <a:t>pháp</a:t>
            </a:r>
            <a:r>
              <a:rPr lang="en-US" sz="3200" dirty="0"/>
              <a:t> </a:t>
            </a:r>
            <a:r>
              <a:rPr lang="en-US" sz="3200" dirty="0" err="1"/>
              <a:t>cơ</a:t>
            </a:r>
            <a:r>
              <a:rPr lang="en-US" sz="3200" dirty="0"/>
              <a:t> </a:t>
            </a:r>
            <a:r>
              <a:rPr lang="en-US" sz="3200" dirty="0" err="1"/>
              <a:t>bản</a:t>
            </a:r>
            <a:r>
              <a:rPr lang="en-US" sz="3200" dirty="0"/>
              <a:t> </a:t>
            </a:r>
            <a:r>
              <a:rPr lang="en-US" sz="3200" dirty="0" err="1"/>
              <a:t>trong</a:t>
            </a:r>
            <a:r>
              <a:rPr lang="en-US" sz="3200" dirty="0"/>
              <a:t> </a:t>
            </a:r>
            <a:r>
              <a:rPr lang="en-US" sz="3200" dirty="0" err="1"/>
              <a:t>xử</a:t>
            </a:r>
            <a:r>
              <a:rPr lang="en-US" sz="3200" dirty="0"/>
              <a:t> </a:t>
            </a:r>
            <a:r>
              <a:rPr lang="en-US" sz="3200" dirty="0" err="1"/>
              <a:t>lý</a:t>
            </a:r>
            <a:r>
              <a:rPr lang="en-US" sz="3200" dirty="0"/>
              <a:t> </a:t>
            </a:r>
            <a:r>
              <a:rPr lang="en-US" sz="3200" dirty="0" err="1"/>
              <a:t>ảnh</a:t>
            </a:r>
            <a:r>
              <a:rPr lang="en-US" sz="3200" dirty="0"/>
              <a:t> </a:t>
            </a:r>
            <a:r>
              <a:rPr lang="en-US" sz="3200" dirty="0" err="1"/>
              <a:t>để</a:t>
            </a:r>
            <a:r>
              <a:rPr lang="en-US" sz="3200" dirty="0"/>
              <a:t> </a:t>
            </a:r>
            <a:r>
              <a:rPr lang="en-US" sz="3200" dirty="0" err="1"/>
              <a:t>phân</a:t>
            </a:r>
            <a:r>
              <a:rPr lang="en-US" sz="3200" dirty="0"/>
              <a:t> </a:t>
            </a:r>
            <a:r>
              <a:rPr lang="en-US" sz="3200" dirty="0" err="1"/>
              <a:t>tách</a:t>
            </a:r>
            <a:r>
              <a:rPr lang="en-US" sz="3200" dirty="0"/>
              <a:t> </a:t>
            </a:r>
            <a:r>
              <a:rPr lang="en-US" sz="3200" dirty="0" err="1"/>
              <a:t>các</a:t>
            </a:r>
            <a:r>
              <a:rPr lang="en-US" sz="3200" dirty="0"/>
              <a:t> </a:t>
            </a:r>
            <a:r>
              <a:rPr lang="en-US" sz="3200" dirty="0" err="1"/>
              <a:t>đối</a:t>
            </a:r>
            <a:r>
              <a:rPr lang="en-US" sz="3200" dirty="0"/>
              <a:t> </a:t>
            </a:r>
            <a:r>
              <a:rPr lang="en-US" sz="3200" dirty="0" err="1"/>
              <a:t>tượng</a:t>
            </a:r>
            <a:r>
              <a:rPr lang="en-US" sz="3200" dirty="0"/>
              <a:t> </a:t>
            </a:r>
            <a:r>
              <a:rPr lang="en-US" sz="3200" dirty="0" err="1"/>
              <a:t>trong</a:t>
            </a:r>
            <a:r>
              <a:rPr lang="en-US" sz="3200" dirty="0"/>
              <a:t> </a:t>
            </a:r>
            <a:r>
              <a:rPr lang="en-US" sz="3200" dirty="0" err="1"/>
              <a:t>ảnh</a:t>
            </a:r>
            <a:r>
              <a:rPr lang="en-US" sz="3200" dirty="0"/>
              <a:t> </a:t>
            </a:r>
            <a:r>
              <a:rPr lang="en-US" sz="3200" dirty="0" err="1"/>
              <a:t>thành</a:t>
            </a:r>
            <a:r>
              <a:rPr lang="en-US" sz="3200" dirty="0"/>
              <a:t> </a:t>
            </a:r>
            <a:r>
              <a:rPr lang="en-US" sz="3200" dirty="0" err="1"/>
              <a:t>hai</a:t>
            </a:r>
            <a:r>
              <a:rPr lang="en-US" sz="3200" dirty="0"/>
              <a:t> </a:t>
            </a:r>
            <a:r>
              <a:rPr lang="en-US" sz="3200" dirty="0" err="1"/>
              <a:t>vùng</a:t>
            </a:r>
            <a:r>
              <a:rPr lang="en-US" sz="3200" dirty="0"/>
              <a:t> </a:t>
            </a:r>
            <a:r>
              <a:rPr lang="en-US" sz="3200" dirty="0" err="1"/>
              <a:t>màu</a:t>
            </a:r>
            <a:r>
              <a:rPr lang="en-US" sz="3200" dirty="0"/>
              <a:t> </a:t>
            </a:r>
            <a:r>
              <a:rPr lang="en-US" sz="3200" dirty="0" err="1"/>
              <a:t>đen</a:t>
            </a:r>
            <a:r>
              <a:rPr lang="en-US" sz="3200" dirty="0"/>
              <a:t> </a:t>
            </a:r>
            <a:r>
              <a:rPr lang="en-US" sz="3200" dirty="0" err="1"/>
              <a:t>và</a:t>
            </a:r>
            <a:r>
              <a:rPr lang="en-US" sz="3200" dirty="0"/>
              <a:t> </a:t>
            </a:r>
            <a:r>
              <a:rPr lang="en-US" sz="3200" dirty="0" err="1"/>
              <a:t>trắng</a:t>
            </a:r>
            <a:r>
              <a:rPr lang="en-US" sz="3200" dirty="0"/>
              <a:t> </a:t>
            </a:r>
            <a:r>
              <a:rPr lang="en-US" sz="3200" dirty="0" err="1"/>
              <a:t>dựa</a:t>
            </a:r>
            <a:r>
              <a:rPr lang="en-US" sz="3200" dirty="0"/>
              <a:t> </a:t>
            </a:r>
            <a:r>
              <a:rPr lang="en-US" sz="3200" dirty="0" err="1"/>
              <a:t>trên</a:t>
            </a:r>
            <a:r>
              <a:rPr lang="en-US" sz="3200" dirty="0"/>
              <a:t> </a:t>
            </a:r>
            <a:r>
              <a:rPr lang="en-US" sz="3200" dirty="0" err="1"/>
              <a:t>giá</a:t>
            </a:r>
            <a:r>
              <a:rPr lang="en-US" sz="3200" dirty="0"/>
              <a:t> </a:t>
            </a:r>
            <a:r>
              <a:rPr lang="en-US" sz="3200" dirty="0" err="1"/>
              <a:t>trị</a:t>
            </a:r>
            <a:r>
              <a:rPr lang="en-US" sz="3200" dirty="0"/>
              <a:t> </a:t>
            </a:r>
            <a:r>
              <a:rPr lang="en-US" sz="3200" dirty="0" err="1"/>
              <a:t>cường</a:t>
            </a:r>
            <a:r>
              <a:rPr lang="en-US" sz="3200" dirty="0"/>
              <a:t> </a:t>
            </a:r>
            <a:r>
              <a:rPr lang="en-US" sz="3200" dirty="0" err="1"/>
              <a:t>độ</a:t>
            </a:r>
            <a:r>
              <a:rPr lang="en-US" sz="3200" dirty="0"/>
              <a:t> </a:t>
            </a:r>
            <a:r>
              <a:rPr lang="en-US" sz="3200" dirty="0" err="1"/>
              <a:t>của</a:t>
            </a:r>
            <a:r>
              <a:rPr lang="en-US" sz="3200" dirty="0"/>
              <a:t> </a:t>
            </a:r>
            <a:r>
              <a:rPr lang="en-US" sz="3200" dirty="0" err="1"/>
              <a:t>các</a:t>
            </a:r>
            <a:r>
              <a:rPr lang="en-US" sz="3200" dirty="0"/>
              <a:t> </a:t>
            </a:r>
            <a:r>
              <a:rPr lang="en-US" sz="3200" dirty="0" err="1"/>
              <a:t>điểm</a:t>
            </a:r>
            <a:r>
              <a:rPr lang="en-US" sz="3200" dirty="0"/>
              <a:t> </a:t>
            </a:r>
            <a:r>
              <a:rPr lang="en-US" sz="3200" dirty="0" err="1"/>
              <a:t>ảnh</a:t>
            </a:r>
            <a:r>
              <a:rPr lang="en-US" sz="3200" dirty="0"/>
              <a:t>.</a:t>
            </a:r>
          </a:p>
          <a:p>
            <a:endParaRPr lang="en-US" sz="3200" dirty="0"/>
          </a:p>
        </p:txBody>
      </p:sp>
      <p:sp>
        <p:nvSpPr>
          <p:cNvPr id="15" name="TextBox 14"/>
          <p:cNvSpPr txBox="1"/>
          <p:nvPr/>
        </p:nvSpPr>
        <p:spPr>
          <a:xfrm>
            <a:off x="9320255" y="859518"/>
            <a:ext cx="7772400" cy="7971413"/>
          </a:xfrm>
          <a:prstGeom prst="rect">
            <a:avLst/>
          </a:prstGeom>
          <a:noFill/>
        </p:spPr>
        <p:txBody>
          <a:bodyPr wrap="square" rtlCol="0">
            <a:spAutoFit/>
          </a:bodyPr>
          <a:lstStyle/>
          <a:p>
            <a:r>
              <a:rPr lang="en-US" sz="3200" i="1" dirty="0" err="1"/>
              <a:t>Các</a:t>
            </a:r>
            <a:r>
              <a:rPr lang="en-US" sz="3200" i="1" dirty="0"/>
              <a:t> </a:t>
            </a:r>
            <a:r>
              <a:rPr lang="en-US" sz="3200" i="1" dirty="0" err="1"/>
              <a:t>bước</a:t>
            </a:r>
            <a:r>
              <a:rPr lang="en-US" sz="3200" i="1" dirty="0"/>
              <a:t> </a:t>
            </a:r>
            <a:r>
              <a:rPr lang="en-US" sz="3200" i="1" dirty="0" err="1"/>
              <a:t>thực</a:t>
            </a:r>
            <a:r>
              <a:rPr lang="en-US" sz="3200" i="1" dirty="0"/>
              <a:t> </a:t>
            </a:r>
            <a:r>
              <a:rPr lang="en-US" sz="3200" i="1" dirty="0" err="1"/>
              <a:t>hiện</a:t>
            </a:r>
            <a:r>
              <a:rPr lang="en-US" sz="3200" i="1" dirty="0"/>
              <a:t> </a:t>
            </a:r>
            <a:r>
              <a:rPr lang="en-US" sz="3200" i="1" dirty="0" err="1"/>
              <a:t>phân</a:t>
            </a:r>
            <a:r>
              <a:rPr lang="en-US" sz="3200" i="1" dirty="0"/>
              <a:t> </a:t>
            </a:r>
            <a:r>
              <a:rPr lang="en-US" sz="3200" i="1" dirty="0" err="1"/>
              <a:t>ngưỡng</a:t>
            </a:r>
            <a:r>
              <a:rPr lang="en-US" sz="3200" i="1" dirty="0"/>
              <a:t> </a:t>
            </a:r>
            <a:r>
              <a:rPr lang="en-US" sz="3200" i="1" dirty="0" err="1"/>
              <a:t>ảnh</a:t>
            </a:r>
            <a:r>
              <a:rPr lang="en-US" sz="3200" i="1" dirty="0"/>
              <a:t> </a:t>
            </a:r>
            <a:r>
              <a:rPr lang="en-US" sz="3200" i="1" dirty="0" err="1"/>
              <a:t>bao</a:t>
            </a:r>
            <a:r>
              <a:rPr lang="en-US" sz="3200" i="1" dirty="0"/>
              <a:t> </a:t>
            </a:r>
            <a:r>
              <a:rPr lang="en-US" sz="3200" i="1" dirty="0" err="1"/>
              <a:t>gồm</a:t>
            </a:r>
            <a:r>
              <a:rPr lang="en-US" sz="3200" i="1" dirty="0"/>
              <a:t>:</a:t>
            </a:r>
            <a:endParaRPr lang="en-US" sz="3200" dirty="0"/>
          </a:p>
          <a:p>
            <a:r>
              <a:rPr lang="en-US" sz="3200" i="1" dirty="0" smtClean="0"/>
              <a:t>1. </a:t>
            </a:r>
            <a:r>
              <a:rPr lang="en-US" sz="3200" i="1" dirty="0" err="1" smtClean="0"/>
              <a:t>Chọn</a:t>
            </a:r>
            <a:r>
              <a:rPr lang="en-US" sz="3200" i="1" dirty="0" smtClean="0"/>
              <a:t> </a:t>
            </a:r>
            <a:r>
              <a:rPr lang="en-US" sz="3200" i="1" dirty="0" err="1"/>
              <a:t>một</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(threshold) </a:t>
            </a:r>
            <a:r>
              <a:rPr lang="en-US" sz="3200" i="1" dirty="0" err="1"/>
              <a:t>phù</a:t>
            </a:r>
            <a:r>
              <a:rPr lang="en-US" sz="3200" i="1" dirty="0"/>
              <a:t> </a:t>
            </a:r>
            <a:r>
              <a:rPr lang="en-US" sz="3200" i="1" dirty="0" err="1"/>
              <a:t>hợp</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a:t>
            </a:r>
            <a:r>
              <a:rPr lang="en-US" sz="3200" i="1" dirty="0" err="1"/>
              <a:t>này</a:t>
            </a:r>
            <a:r>
              <a:rPr lang="en-US" sz="3200" i="1" dirty="0"/>
              <a:t> </a:t>
            </a:r>
            <a:r>
              <a:rPr lang="en-US" sz="3200" i="1" dirty="0" err="1"/>
              <a:t>sẽ</a:t>
            </a:r>
            <a:r>
              <a:rPr lang="en-US" sz="3200" i="1" dirty="0"/>
              <a:t> </a:t>
            </a:r>
            <a:r>
              <a:rPr lang="en-US" sz="3200" i="1" dirty="0" err="1"/>
              <a:t>quyết</a:t>
            </a:r>
            <a:r>
              <a:rPr lang="en-US" sz="3200" i="1" dirty="0"/>
              <a:t> </a:t>
            </a:r>
            <a:r>
              <a:rPr lang="en-US" sz="3200" i="1" dirty="0" err="1"/>
              <a:t>định</a:t>
            </a:r>
            <a:r>
              <a:rPr lang="en-US" sz="3200" i="1" dirty="0"/>
              <a:t> </a:t>
            </a:r>
            <a:r>
              <a:rPr lang="en-US" sz="3200" i="1" dirty="0" err="1"/>
              <a:t>giữa</a:t>
            </a:r>
            <a:r>
              <a:rPr lang="en-US" sz="3200" i="1" dirty="0"/>
              <a:t> </a:t>
            </a:r>
            <a:r>
              <a:rPr lang="en-US" sz="3200" i="1" dirty="0" err="1"/>
              <a:t>hai</a:t>
            </a:r>
            <a:r>
              <a:rPr lang="en-US" sz="3200" i="1" dirty="0"/>
              <a:t> </a:t>
            </a:r>
            <a:r>
              <a:rPr lang="en-US" sz="3200" i="1" dirty="0" err="1"/>
              <a:t>màu</a:t>
            </a:r>
            <a:r>
              <a:rPr lang="en-US" sz="3200" i="1" dirty="0"/>
              <a:t> </a:t>
            </a:r>
            <a:r>
              <a:rPr lang="en-US" sz="3200" i="1" dirty="0" err="1"/>
              <a:t>sắc</a:t>
            </a:r>
            <a:r>
              <a:rPr lang="en-US" sz="3200" i="1" dirty="0"/>
              <a:t> </a:t>
            </a:r>
            <a:r>
              <a:rPr lang="en-US" sz="3200" i="1" dirty="0" err="1"/>
              <a:t>đen</a:t>
            </a:r>
            <a:r>
              <a:rPr lang="en-US" sz="3200" i="1" dirty="0"/>
              <a:t> </a:t>
            </a:r>
            <a:r>
              <a:rPr lang="en-US" sz="3200" i="1" dirty="0" err="1"/>
              <a:t>và</a:t>
            </a:r>
            <a:r>
              <a:rPr lang="en-US" sz="3200" i="1" dirty="0"/>
              <a:t> </a:t>
            </a:r>
            <a:r>
              <a:rPr lang="en-US" sz="3200" i="1" dirty="0" err="1"/>
              <a:t>trắng</a:t>
            </a:r>
            <a:r>
              <a:rPr lang="en-US" sz="3200" i="1" dirty="0"/>
              <a:t> </a:t>
            </a:r>
            <a:r>
              <a:rPr lang="en-US" sz="3200" i="1" dirty="0" err="1"/>
              <a:t>trong</a:t>
            </a:r>
            <a:r>
              <a:rPr lang="en-US" sz="3200" i="1" dirty="0"/>
              <a:t> </a:t>
            </a:r>
            <a:r>
              <a:rPr lang="en-US" sz="3200" i="1" dirty="0" err="1"/>
              <a:t>ảnh</a:t>
            </a:r>
            <a:r>
              <a:rPr lang="en-US" sz="3200" i="1" dirty="0"/>
              <a:t> </a:t>
            </a:r>
            <a:r>
              <a:rPr lang="en-US" sz="3200" i="1" dirty="0" err="1"/>
              <a:t>nhị</a:t>
            </a:r>
            <a:r>
              <a:rPr lang="en-US" sz="3200" i="1" dirty="0"/>
              <a:t> </a:t>
            </a:r>
            <a:r>
              <a:rPr lang="en-US" sz="3200" i="1" dirty="0" err="1"/>
              <a:t>phân</a:t>
            </a:r>
            <a:r>
              <a:rPr lang="en-US" sz="3200" i="1" dirty="0"/>
              <a:t>.</a:t>
            </a:r>
            <a:endParaRPr lang="en-US" sz="3200" dirty="0"/>
          </a:p>
          <a:p>
            <a:r>
              <a:rPr lang="en-US" sz="3200" i="1" dirty="0" smtClean="0"/>
              <a:t>2. </a:t>
            </a:r>
            <a:r>
              <a:rPr lang="en-US" sz="3200" i="1" dirty="0" err="1" smtClean="0"/>
              <a:t>Chuyển</a:t>
            </a:r>
            <a:r>
              <a:rPr lang="en-US" sz="3200" i="1" dirty="0" smtClean="0"/>
              <a:t> </a:t>
            </a:r>
            <a:r>
              <a:rPr lang="en-US" sz="3200" i="1" dirty="0" err="1"/>
              <a:t>đổi</a:t>
            </a:r>
            <a:r>
              <a:rPr lang="en-US" sz="3200" i="1" dirty="0"/>
              <a:t> </a:t>
            </a:r>
            <a:r>
              <a:rPr lang="en-US" sz="3200" i="1" dirty="0" err="1"/>
              <a:t>ảnh</a:t>
            </a:r>
            <a:r>
              <a:rPr lang="en-US" sz="3200" i="1" dirty="0"/>
              <a:t> </a:t>
            </a:r>
            <a:r>
              <a:rPr lang="en-US" sz="3200" i="1" dirty="0" err="1"/>
              <a:t>xám</a:t>
            </a:r>
            <a:r>
              <a:rPr lang="en-US" sz="3200" i="1" dirty="0"/>
              <a:t> </a:t>
            </a:r>
            <a:r>
              <a:rPr lang="en-US" sz="3200" i="1" dirty="0" err="1"/>
              <a:t>thành</a:t>
            </a:r>
            <a:r>
              <a:rPr lang="en-US" sz="3200" i="1" dirty="0"/>
              <a:t> </a:t>
            </a:r>
            <a:r>
              <a:rPr lang="en-US" sz="3200" i="1" dirty="0" err="1"/>
              <a:t>ảnh</a:t>
            </a:r>
            <a:r>
              <a:rPr lang="en-US" sz="3200" i="1" dirty="0"/>
              <a:t> </a:t>
            </a:r>
            <a:r>
              <a:rPr lang="en-US" sz="3200" i="1" dirty="0" err="1"/>
              <a:t>nhị</a:t>
            </a:r>
            <a:r>
              <a:rPr lang="en-US" sz="3200" i="1" dirty="0"/>
              <a:t> </a:t>
            </a:r>
            <a:r>
              <a:rPr lang="en-US" sz="3200" i="1" dirty="0" err="1"/>
              <a:t>phân</a:t>
            </a:r>
            <a:r>
              <a:rPr lang="en-US" sz="3200" i="1" dirty="0"/>
              <a:t> </a:t>
            </a:r>
            <a:r>
              <a:rPr lang="en-US" sz="3200" i="1" dirty="0" err="1"/>
              <a:t>bằng</a:t>
            </a:r>
            <a:r>
              <a:rPr lang="en-US" sz="3200" i="1" dirty="0"/>
              <a:t> </a:t>
            </a:r>
            <a:r>
              <a:rPr lang="en-US" sz="3200" i="1" dirty="0" err="1"/>
              <a:t>cách</a:t>
            </a:r>
            <a:r>
              <a:rPr lang="en-US" sz="3200" i="1" dirty="0"/>
              <a:t> so </a:t>
            </a:r>
            <a:r>
              <a:rPr lang="en-US" sz="3200" i="1" dirty="0" err="1"/>
              <a:t>sánh</a:t>
            </a:r>
            <a:r>
              <a:rPr lang="en-US" sz="3200" i="1" dirty="0"/>
              <a:t> </a:t>
            </a:r>
            <a:r>
              <a:rPr lang="en-US" sz="3200" i="1" dirty="0" err="1"/>
              <a:t>mỗi</a:t>
            </a:r>
            <a:r>
              <a:rPr lang="en-US" sz="3200" i="1" dirty="0"/>
              <a:t> </a:t>
            </a:r>
            <a:r>
              <a:rPr lang="en-US" sz="3200" i="1" dirty="0" err="1"/>
              <a:t>điểm</a:t>
            </a:r>
            <a:r>
              <a:rPr lang="en-US" sz="3200" i="1" dirty="0"/>
              <a:t> </a:t>
            </a:r>
            <a:r>
              <a:rPr lang="en-US" sz="3200" i="1" dirty="0" err="1"/>
              <a:t>ảnh</a:t>
            </a:r>
            <a:r>
              <a:rPr lang="en-US" sz="3200" i="1" dirty="0"/>
              <a:t> </a:t>
            </a:r>
            <a:r>
              <a:rPr lang="en-US" sz="3200" i="1" dirty="0" err="1"/>
              <a:t>với</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a:t>
            </a:r>
            <a:r>
              <a:rPr lang="en-US" sz="3200" i="1" dirty="0" err="1"/>
              <a:t>Nếu</a:t>
            </a:r>
            <a:r>
              <a:rPr lang="en-US" sz="3200" i="1" dirty="0"/>
              <a:t> </a:t>
            </a:r>
            <a:r>
              <a:rPr lang="en-US" sz="3200" i="1" dirty="0" err="1"/>
              <a:t>giá</a:t>
            </a:r>
            <a:r>
              <a:rPr lang="en-US" sz="3200" i="1" dirty="0"/>
              <a:t> </a:t>
            </a:r>
            <a:r>
              <a:rPr lang="en-US" sz="3200" i="1" dirty="0" err="1"/>
              <a:t>trị</a:t>
            </a:r>
            <a:r>
              <a:rPr lang="en-US" sz="3200" i="1" dirty="0"/>
              <a:t> </a:t>
            </a:r>
            <a:r>
              <a:rPr lang="en-US" sz="3200" i="1" dirty="0" err="1"/>
              <a:t>điểm</a:t>
            </a:r>
            <a:r>
              <a:rPr lang="en-US" sz="3200" i="1" dirty="0"/>
              <a:t> </a:t>
            </a:r>
            <a:r>
              <a:rPr lang="en-US" sz="3200" i="1" dirty="0" err="1"/>
              <a:t>ảnh</a:t>
            </a:r>
            <a:r>
              <a:rPr lang="en-US" sz="3200" i="1" dirty="0"/>
              <a:t> </a:t>
            </a:r>
            <a:r>
              <a:rPr lang="en-US" sz="3200" i="1" dirty="0" err="1"/>
              <a:t>nhỏ</a:t>
            </a:r>
            <a:r>
              <a:rPr lang="en-US" sz="3200" i="1" dirty="0"/>
              <a:t> </a:t>
            </a:r>
            <a:r>
              <a:rPr lang="en-US" sz="3200" i="1" dirty="0" err="1"/>
              <a:t>hơn</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a:t>
            </a:r>
            <a:r>
              <a:rPr lang="en-US" sz="3200" i="1" dirty="0" err="1"/>
              <a:t>thì</a:t>
            </a:r>
            <a:r>
              <a:rPr lang="en-US" sz="3200" i="1" dirty="0"/>
              <a:t> </a:t>
            </a:r>
            <a:r>
              <a:rPr lang="en-US" sz="3200" i="1" dirty="0" err="1"/>
              <a:t>điểm</a:t>
            </a:r>
            <a:r>
              <a:rPr lang="en-US" sz="3200" i="1" dirty="0"/>
              <a:t> </a:t>
            </a:r>
            <a:r>
              <a:rPr lang="en-US" sz="3200" i="1" dirty="0" err="1"/>
              <a:t>ảnh</a:t>
            </a:r>
            <a:r>
              <a:rPr lang="en-US" sz="3200" i="1" dirty="0"/>
              <a:t> </a:t>
            </a:r>
            <a:r>
              <a:rPr lang="en-US" sz="3200" i="1" dirty="0" err="1"/>
              <a:t>đó</a:t>
            </a:r>
            <a:r>
              <a:rPr lang="en-US" sz="3200" i="1" dirty="0"/>
              <a:t> </a:t>
            </a:r>
            <a:r>
              <a:rPr lang="en-US" sz="3200" i="1" dirty="0" err="1"/>
              <a:t>được</a:t>
            </a:r>
            <a:r>
              <a:rPr lang="en-US" sz="3200" i="1" dirty="0"/>
              <a:t> </a:t>
            </a:r>
            <a:r>
              <a:rPr lang="en-US" sz="3200" i="1" dirty="0" err="1"/>
              <a:t>chuyển</a:t>
            </a:r>
            <a:r>
              <a:rPr lang="en-US" sz="3200" i="1" dirty="0"/>
              <a:t> </a:t>
            </a:r>
            <a:r>
              <a:rPr lang="en-US" sz="3200" i="1" dirty="0" err="1"/>
              <a:t>thành</a:t>
            </a:r>
            <a:r>
              <a:rPr lang="en-US" sz="3200" i="1" dirty="0"/>
              <a:t> </a:t>
            </a:r>
            <a:r>
              <a:rPr lang="en-US" sz="3200" i="1" dirty="0" err="1"/>
              <a:t>màu</a:t>
            </a:r>
            <a:r>
              <a:rPr lang="en-US" sz="3200" i="1" dirty="0"/>
              <a:t> </a:t>
            </a:r>
            <a:r>
              <a:rPr lang="en-US" sz="3200" i="1" dirty="0" err="1"/>
              <a:t>đen</a:t>
            </a:r>
            <a:r>
              <a:rPr lang="en-US" sz="3200" i="1" dirty="0"/>
              <a:t>, </a:t>
            </a:r>
            <a:r>
              <a:rPr lang="en-US" sz="3200" i="1" dirty="0" err="1"/>
              <a:t>ngược</a:t>
            </a:r>
            <a:r>
              <a:rPr lang="en-US" sz="3200" i="1" dirty="0"/>
              <a:t> </a:t>
            </a:r>
            <a:r>
              <a:rPr lang="en-US" sz="3200" i="1" dirty="0" err="1"/>
              <a:t>lại</a:t>
            </a:r>
            <a:r>
              <a:rPr lang="en-US" sz="3200" i="1" dirty="0"/>
              <a:t> </a:t>
            </a:r>
            <a:r>
              <a:rPr lang="en-US" sz="3200" i="1" dirty="0" err="1"/>
              <a:t>là</a:t>
            </a:r>
            <a:r>
              <a:rPr lang="en-US" sz="3200" i="1" dirty="0"/>
              <a:t> </a:t>
            </a:r>
            <a:r>
              <a:rPr lang="en-US" sz="3200" i="1" dirty="0" err="1"/>
              <a:t>màu</a:t>
            </a:r>
            <a:r>
              <a:rPr lang="en-US" sz="3200" i="1" dirty="0"/>
              <a:t> </a:t>
            </a:r>
            <a:r>
              <a:rPr lang="en-US" sz="3200" i="1" dirty="0" err="1"/>
              <a:t>trắng</a:t>
            </a:r>
            <a:r>
              <a:rPr lang="en-US" sz="3200" i="1" dirty="0" smtClean="0"/>
              <a:t>.</a:t>
            </a:r>
          </a:p>
          <a:p>
            <a:endParaRPr lang="en-US" sz="3200" dirty="0"/>
          </a:p>
          <a:p>
            <a:r>
              <a:rPr lang="en-US" sz="3200" i="1" dirty="0" err="1"/>
              <a:t>Các</a:t>
            </a:r>
            <a:r>
              <a:rPr lang="en-US" sz="3200" i="1" dirty="0"/>
              <a:t> </a:t>
            </a:r>
            <a:r>
              <a:rPr lang="en-US" sz="3200" i="1" dirty="0" err="1"/>
              <a:t>phương</a:t>
            </a:r>
            <a:r>
              <a:rPr lang="en-US" sz="3200" i="1" dirty="0"/>
              <a:t> </a:t>
            </a:r>
            <a:r>
              <a:rPr lang="en-US" sz="3200" i="1" dirty="0" err="1"/>
              <a:t>pháp</a:t>
            </a:r>
            <a:r>
              <a:rPr lang="en-US" sz="3200" i="1" dirty="0"/>
              <a:t> </a:t>
            </a:r>
            <a:r>
              <a:rPr lang="en-US" sz="3200" i="1" dirty="0" err="1"/>
              <a:t>phổ</a:t>
            </a:r>
            <a:r>
              <a:rPr lang="en-US" sz="3200" i="1" dirty="0"/>
              <a:t> </a:t>
            </a:r>
            <a:r>
              <a:rPr lang="en-US" sz="3200" i="1" dirty="0" err="1"/>
              <a:t>biến</a:t>
            </a:r>
            <a:r>
              <a:rPr lang="en-US" sz="3200" i="1" dirty="0"/>
              <a:t> </a:t>
            </a:r>
            <a:r>
              <a:rPr lang="en-US" sz="3200" i="1" dirty="0" err="1"/>
              <a:t>bao</a:t>
            </a:r>
            <a:r>
              <a:rPr lang="en-US" sz="3200" i="1" dirty="0"/>
              <a:t> </a:t>
            </a:r>
            <a:r>
              <a:rPr lang="en-US" sz="3200" i="1" dirty="0" err="1"/>
              <a:t>gồm</a:t>
            </a:r>
            <a:r>
              <a:rPr lang="en-US" sz="3200" i="1" dirty="0"/>
              <a:t>: </a:t>
            </a:r>
            <a:r>
              <a:rPr lang="en-US" sz="3200" i="1" dirty="0" err="1"/>
              <a:t>phân</a:t>
            </a:r>
            <a:r>
              <a:rPr lang="en-US" sz="3200" i="1" dirty="0"/>
              <a:t> </a:t>
            </a:r>
            <a:r>
              <a:rPr lang="en-US" sz="3200" i="1" dirty="0" err="1"/>
              <a:t>ngưỡng</a:t>
            </a:r>
            <a:r>
              <a:rPr lang="en-US" sz="3200" i="1" dirty="0"/>
              <a:t> </a:t>
            </a:r>
            <a:r>
              <a:rPr lang="en-US" sz="3200" i="1" dirty="0" err="1"/>
              <a:t>cố</a:t>
            </a:r>
            <a:r>
              <a:rPr lang="en-US" sz="3200" i="1" dirty="0"/>
              <a:t> </a:t>
            </a:r>
            <a:r>
              <a:rPr lang="en-US" sz="3200" i="1" dirty="0" err="1"/>
              <a:t>định</a:t>
            </a:r>
            <a:r>
              <a:rPr lang="en-US" sz="3200" i="1" dirty="0"/>
              <a:t> (global </a:t>
            </a:r>
            <a:r>
              <a:rPr lang="en-US" sz="3200" i="1" dirty="0" err="1"/>
              <a:t>thresholding</a:t>
            </a:r>
            <a:r>
              <a:rPr lang="en-US" sz="3200" i="1" dirty="0"/>
              <a:t>), </a:t>
            </a:r>
            <a:r>
              <a:rPr lang="en-US" sz="3200" i="1" dirty="0" err="1"/>
              <a:t>phân</a:t>
            </a:r>
            <a:r>
              <a:rPr lang="en-US" sz="3200" i="1" dirty="0"/>
              <a:t> </a:t>
            </a:r>
            <a:r>
              <a:rPr lang="en-US" sz="3200" i="1" dirty="0" err="1"/>
              <a:t>ngưỡng</a:t>
            </a:r>
            <a:r>
              <a:rPr lang="en-US" sz="3200" i="1" dirty="0"/>
              <a:t> Otsu, </a:t>
            </a:r>
            <a:r>
              <a:rPr lang="en-US" sz="3200" i="1" dirty="0" err="1"/>
              <a:t>phân</a:t>
            </a:r>
            <a:r>
              <a:rPr lang="en-US" sz="3200" i="1" dirty="0"/>
              <a:t> </a:t>
            </a:r>
            <a:r>
              <a:rPr lang="en-US" sz="3200" i="1" dirty="0" err="1"/>
              <a:t>ngưỡng</a:t>
            </a:r>
            <a:r>
              <a:rPr lang="en-US" sz="3200" i="1" dirty="0"/>
              <a:t> </a:t>
            </a:r>
            <a:r>
              <a:rPr lang="en-US" sz="3200" i="1" dirty="0" err="1"/>
              <a:t>hỗn</a:t>
            </a:r>
            <a:r>
              <a:rPr lang="en-US" sz="3200" i="1" dirty="0"/>
              <a:t> </a:t>
            </a:r>
            <a:r>
              <a:rPr lang="en-US" sz="3200" i="1" dirty="0" err="1"/>
              <a:t>hợp</a:t>
            </a:r>
            <a:r>
              <a:rPr lang="en-US" sz="3200" i="1" dirty="0"/>
              <a:t> (adaptive </a:t>
            </a:r>
            <a:r>
              <a:rPr lang="en-US" sz="3200" i="1" dirty="0" err="1"/>
              <a:t>thresholding</a:t>
            </a:r>
            <a:r>
              <a:rPr lang="en-US" sz="3200" i="1" dirty="0"/>
              <a:t>), v.v.</a:t>
            </a:r>
            <a:endParaRPr lang="en-US" sz="3200" dirty="0"/>
          </a:p>
          <a:p>
            <a:endParaRPr lang="en-US" sz="3200" dirty="0"/>
          </a:p>
        </p:txBody>
      </p:sp>
      <p:sp>
        <p:nvSpPr>
          <p:cNvPr id="16" name="TextBox 15"/>
          <p:cNvSpPr txBox="1"/>
          <p:nvPr/>
        </p:nvSpPr>
        <p:spPr>
          <a:xfrm>
            <a:off x="701201" y="9569134"/>
            <a:ext cx="14837139" cy="584775"/>
          </a:xfrm>
          <a:prstGeom prst="rect">
            <a:avLst/>
          </a:prstGeom>
          <a:noFill/>
        </p:spPr>
        <p:txBody>
          <a:bodyPr wrap="none" rtlCol="0">
            <a:spAutoFit/>
          </a:bodyPr>
          <a:lstStyle/>
          <a:p>
            <a:r>
              <a:rPr lang="en-US" sz="3200" dirty="0" err="1"/>
              <a:t>Trong</a:t>
            </a:r>
            <a:r>
              <a:rPr lang="en-US" sz="3200" dirty="0"/>
              <a:t> </a:t>
            </a:r>
            <a:r>
              <a:rPr lang="en-US" sz="3200" dirty="0" err="1"/>
              <a:t>Matlab</a:t>
            </a:r>
            <a:r>
              <a:rPr lang="en-US" sz="3200" dirty="0"/>
              <a:t>, </a:t>
            </a:r>
            <a:r>
              <a:rPr lang="en-US" sz="3200" dirty="0" err="1"/>
              <a:t>chúng</a:t>
            </a:r>
            <a:r>
              <a:rPr lang="en-US" sz="3200" dirty="0"/>
              <a:t> ta </a:t>
            </a:r>
            <a:r>
              <a:rPr lang="en-US" sz="3200" dirty="0" err="1"/>
              <a:t>có</a:t>
            </a:r>
            <a:r>
              <a:rPr lang="en-US" sz="3200" dirty="0"/>
              <a:t> </a:t>
            </a:r>
            <a:r>
              <a:rPr lang="en-US" sz="3200" dirty="0" err="1"/>
              <a:t>thể</a:t>
            </a:r>
            <a:r>
              <a:rPr lang="en-US" sz="3200" dirty="0"/>
              <a:t> </a:t>
            </a:r>
            <a:r>
              <a:rPr lang="en-US" sz="3200" b="1" dirty="0" err="1"/>
              <a:t>sử</a:t>
            </a:r>
            <a:r>
              <a:rPr lang="en-US" sz="3200" b="1" dirty="0"/>
              <a:t> </a:t>
            </a:r>
            <a:r>
              <a:rPr lang="en-US" sz="3200" b="1" dirty="0" err="1"/>
              <a:t>dụng</a:t>
            </a:r>
            <a:r>
              <a:rPr lang="en-US" sz="3200" b="1" dirty="0"/>
              <a:t> </a:t>
            </a:r>
            <a:r>
              <a:rPr lang="en-US" sz="3200" b="1" dirty="0" err="1"/>
              <a:t>hàm</a:t>
            </a:r>
            <a:r>
              <a:rPr lang="en-US" sz="3200" b="1" dirty="0"/>
              <a:t> </a:t>
            </a:r>
            <a:r>
              <a:rPr lang="en-US" sz="3200" b="1" dirty="0" err="1"/>
              <a:t>imbinarize</a:t>
            </a:r>
            <a:r>
              <a:rPr lang="en-US" sz="3200" dirty="0"/>
              <a:t> </a:t>
            </a:r>
            <a:r>
              <a:rPr lang="en-US" sz="3200" dirty="0" err="1"/>
              <a:t>để</a:t>
            </a:r>
            <a:r>
              <a:rPr lang="en-US" sz="3200" dirty="0"/>
              <a:t> </a:t>
            </a:r>
            <a:r>
              <a:rPr lang="en-US" sz="3200" dirty="0" err="1"/>
              <a:t>thực</a:t>
            </a:r>
            <a:r>
              <a:rPr lang="en-US" sz="3200" dirty="0"/>
              <a:t> </a:t>
            </a:r>
            <a:r>
              <a:rPr lang="en-US" sz="3200" dirty="0" err="1"/>
              <a:t>hiện</a:t>
            </a:r>
            <a:r>
              <a:rPr lang="en-US" sz="3200" dirty="0"/>
              <a:t> </a:t>
            </a:r>
            <a:r>
              <a:rPr lang="en-US" sz="3200" dirty="0" err="1"/>
              <a:t>phân</a:t>
            </a:r>
            <a:r>
              <a:rPr lang="en-US" sz="3200" dirty="0"/>
              <a:t> </a:t>
            </a:r>
            <a:r>
              <a:rPr lang="en-US" sz="3200" dirty="0" err="1"/>
              <a:t>ngưỡng</a:t>
            </a:r>
            <a:r>
              <a:rPr lang="en-US" sz="3200" dirty="0"/>
              <a:t> </a:t>
            </a:r>
            <a:r>
              <a:rPr lang="en-US" sz="3200" dirty="0" err="1"/>
              <a:t>ảnh</a:t>
            </a:r>
            <a:r>
              <a:rPr lang="en-US" sz="3200" dirty="0"/>
              <a:t>. </a:t>
            </a:r>
          </a:p>
        </p:txBody>
      </p:sp>
      <p:grpSp>
        <p:nvGrpSpPr>
          <p:cNvPr id="17" name="Group 16"/>
          <p:cNvGrpSpPr/>
          <p:nvPr/>
        </p:nvGrpSpPr>
        <p:grpSpPr>
          <a:xfrm>
            <a:off x="304800" y="78478"/>
            <a:ext cx="5553423" cy="842932"/>
            <a:chOff x="914400" y="800100"/>
            <a:chExt cx="5553423" cy="842932"/>
          </a:xfrm>
        </p:grpSpPr>
        <p:pic>
          <p:nvPicPr>
            <p:cNvPr id="18" name="Picture 17">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9" name="TextBox 18"/>
            <p:cNvSpPr txBox="1"/>
            <p:nvPr/>
          </p:nvSpPr>
          <p:spPr>
            <a:xfrm>
              <a:off x="1918308" y="1036900"/>
              <a:ext cx="4549515" cy="369332"/>
            </a:xfrm>
            <a:prstGeom prst="rect">
              <a:avLst/>
            </a:prstGeom>
            <a:noFill/>
          </p:spPr>
          <p:txBody>
            <a:bodyPr wrap="none" rtlCol="0">
              <a:spAutoFit/>
            </a:bodyPr>
            <a:lstStyle/>
            <a:p>
              <a:r>
                <a:rPr lang="en-US" b="1" dirty="0" smtClean="0"/>
                <a:t>TRƯỜNG ĐH SƯ PHẠM KỸ THUẬT VĨNH LONG</a:t>
              </a:r>
              <a:endParaRPr lang="en-US" b="1" dirty="0"/>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2919</Words>
  <Application>Microsoft Office PowerPoint</Application>
  <PresentationFormat>Custom</PresentationFormat>
  <Paragraphs>311</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Muli Bold</vt:lpstr>
      <vt:lpstr>Muli Regular Bold</vt:lpstr>
      <vt:lpstr>Calibri</vt:lpstr>
      <vt:lpstr>Muli Regular</vt:lpstr>
      <vt:lpstr>Symbol</vt:lpstr>
      <vt:lpstr>Arial</vt:lpstr>
      <vt:lpstr>Wingdings</vt:lpstr>
      <vt:lpstr>Times New Roman</vt:lpstr>
      <vt:lpstr>Muli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42</cp:revision>
  <dcterms:created xsi:type="dcterms:W3CDTF">2006-08-16T00:00:00Z</dcterms:created>
  <dcterms:modified xsi:type="dcterms:W3CDTF">2023-05-02T11:30:32Z</dcterms:modified>
  <dc:identifier>DAFeBHaeazA</dc:identifier>
</cp:coreProperties>
</file>